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wdp" ContentType="image/vnd.ms-photo"/>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33"/>
  </p:notesMasterIdLst>
  <p:handoutMasterIdLst>
    <p:handoutMasterId r:id="rId34"/>
  </p:handoutMasterIdLst>
  <p:sldIdLst>
    <p:sldId id="447" r:id="rId2"/>
    <p:sldId id="743" r:id="rId3"/>
    <p:sldId id="734" r:id="rId4"/>
    <p:sldId id="735" r:id="rId5"/>
    <p:sldId id="736" r:id="rId6"/>
    <p:sldId id="737" r:id="rId7"/>
    <p:sldId id="738" r:id="rId8"/>
    <p:sldId id="739" r:id="rId9"/>
    <p:sldId id="740" r:id="rId10"/>
    <p:sldId id="747" r:id="rId11"/>
    <p:sldId id="741" r:id="rId12"/>
    <p:sldId id="745" r:id="rId13"/>
    <p:sldId id="742" r:id="rId14"/>
    <p:sldId id="746" r:id="rId15"/>
    <p:sldId id="744" r:id="rId16"/>
    <p:sldId id="748" r:id="rId17"/>
    <p:sldId id="749" r:id="rId18"/>
    <p:sldId id="750" r:id="rId19"/>
    <p:sldId id="751" r:id="rId20"/>
    <p:sldId id="752" r:id="rId21"/>
    <p:sldId id="753" r:id="rId22"/>
    <p:sldId id="755" r:id="rId23"/>
    <p:sldId id="754" r:id="rId24"/>
    <p:sldId id="756" r:id="rId25"/>
    <p:sldId id="757" r:id="rId26"/>
    <p:sldId id="758" r:id="rId27"/>
    <p:sldId id="759" r:id="rId28"/>
    <p:sldId id="760" r:id="rId29"/>
    <p:sldId id="761" r:id="rId30"/>
    <p:sldId id="762" r:id="rId31"/>
    <p:sldId id="733" r:id="rId32"/>
  </p:sldIdLst>
  <p:sldSz cx="9906000" cy="6858000" type="A4"/>
  <p:notesSz cx="6858000" cy="9144000"/>
  <p:embeddedFontLst>
    <p:embeddedFont>
      <p:font typeface="Calibri" pitchFamily="34" charset="0"/>
      <p:regular r:id="rId35"/>
      <p:bold r:id="rId36"/>
      <p:italic r:id="rId37"/>
      <p:boldItalic r:id="rId38"/>
    </p:embeddedFont>
    <p:embeddedFont>
      <p:font typeface="微软雅黑" pitchFamily="34" charset="-122"/>
      <p:regular r:id="rId39"/>
      <p:bold r:id="rId40"/>
    </p:embeddedFont>
    <p:embeddedFont>
      <p:font typeface="华文新魏" pitchFamily="2" charset="-122"/>
      <p:regular r:id="rId41"/>
    </p:embeddedFont>
    <p:embeddedFont>
      <p:font typeface="华文隶书" pitchFamily="2" charset="-122"/>
      <p:regular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默认节" id="{13835E57-D2AD-4D27-A621-5858F1238FF3}">
          <p14:sldIdLst>
            <p14:sldId id="447"/>
            <p14:sldId id="734"/>
            <p14:sldId id="743"/>
            <p14:sldId id="738"/>
            <p14:sldId id="751"/>
            <p14:sldId id="756"/>
            <p14:sldId id="753"/>
            <p14:sldId id="755"/>
            <p14:sldId id="757"/>
            <p14:sldId id="758"/>
            <p14:sldId id="754"/>
            <p14:sldId id="759"/>
            <p14:sldId id="760"/>
            <p14:sldId id="761"/>
            <p14:sldId id="746"/>
            <p14:sldId id="736"/>
            <p14:sldId id="741"/>
          </p14:sldIdLst>
        </p14:section>
        <p14:section name="无标题节" id="{E4809ED4-7E19-43CD-95C1-50C940E70706}">
          <p14:sldIdLst>
            <p14:sldId id="7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CC"/>
    <a:srgbClr val="0091C4"/>
    <a:srgbClr val="FF6600"/>
    <a:srgbClr val="000000"/>
    <a:srgbClr val="FF00FF"/>
    <a:srgbClr val="FFFFFF"/>
    <a:srgbClr val="CCFFCC"/>
    <a:srgbClr val="37CBFF"/>
    <a:srgbClr val="007EE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6424" autoAdjust="0"/>
  </p:normalViewPr>
  <p:slideViewPr>
    <p:cSldViewPr>
      <p:cViewPr varScale="1">
        <p:scale>
          <a:sx n="84" d="100"/>
          <a:sy n="84" d="100"/>
        </p:scale>
        <p:origin x="-1277" y="-67"/>
      </p:cViewPr>
      <p:guideLst>
        <p:guide orient="horz" pos="2167"/>
        <p:guide pos="3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034" y="-120"/>
      </p:cViewPr>
      <p:guideLst>
        <p:guide orient="horz" pos="2889"/>
        <p:guide pos="213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tLang="zh-CN" dirty="0" smtClean="0"/>
              <a:t>2011-11-25</a:t>
            </a:r>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C20692-455D-410F-8ABF-9922BE87F23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US" altLang="zh-CN" dirty="0" smtClean="0"/>
              <a:t>2011-11-25</a:t>
            </a:r>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02C43-BD0E-4A4A-B765-005F2AF5263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685800"/>
            <a:ext cx="4953000" cy="3429000"/>
          </a:xfrm>
        </p:spPr>
      </p:sp>
      <p:sp>
        <p:nvSpPr>
          <p:cNvPr id="3" name="备注占位符 2"/>
          <p:cNvSpPr>
            <a:spLocks noGrp="1"/>
          </p:cNvSpPr>
          <p:nvPr>
            <p:ph type="body" idx="1"/>
          </p:nvPr>
        </p:nvSpPr>
        <p:spPr/>
        <p:txBody>
          <a:bodyPr>
            <a:normAutofit/>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2" name="Rectangle 14"/>
          <p:cNvSpPr>
            <a:spLocks noChangeArrowheads="1"/>
          </p:cNvSpPr>
          <p:nvPr userDrawn="1"/>
        </p:nvSpPr>
        <p:spPr bwMode="auto">
          <a:xfrm>
            <a:off x="0" y="714357"/>
            <a:ext cx="9906000" cy="71438"/>
          </a:xfrm>
          <a:prstGeom prst="rect">
            <a:avLst/>
          </a:prstGeom>
          <a:solidFill>
            <a:schemeClr val="bg1">
              <a:lumMod val="85000"/>
            </a:schemeClr>
          </a:solidFill>
          <a:ln>
            <a:noFill/>
          </a:ln>
          <a:effectLst/>
        </p:spPr>
        <p:txBody>
          <a:bodyPr wrap="none" anchor="ctr"/>
          <a:lstStyle/>
          <a:p>
            <a:pPr>
              <a:defRPr/>
            </a:pPr>
            <a:endParaRPr lang="zh-CN" altLang="en-US">
              <a:latin typeface="Arial" panose="020B0604020202020204" pitchFamily="34" charset="0"/>
            </a:endParaRPr>
          </a:p>
        </p:txBody>
      </p:sp>
      <p:sp>
        <p:nvSpPr>
          <p:cNvPr id="23" name="Rectangle 8"/>
          <p:cNvSpPr>
            <a:spLocks noChangeArrowheads="1"/>
          </p:cNvSpPr>
          <p:nvPr userDrawn="1"/>
        </p:nvSpPr>
        <p:spPr bwMode="auto">
          <a:xfrm>
            <a:off x="0" y="1"/>
            <a:ext cx="9906000" cy="714356"/>
          </a:xfrm>
          <a:prstGeom prst="rect">
            <a:avLst/>
          </a:prstGeom>
          <a:solidFill>
            <a:srgbClr val="0091C4"/>
          </a:solidFill>
          <a:ln w="9525">
            <a:noFill/>
            <a:miter lim="800000"/>
          </a:ln>
        </p:spPr>
        <p:txBody>
          <a:bodyPr wrap="none" anchor="ctr"/>
          <a:lstStyle/>
          <a:p>
            <a:endParaRPr lang="zh-CN" altLang="en-US"/>
          </a:p>
        </p:txBody>
      </p:sp>
      <p:pic>
        <p:nvPicPr>
          <p:cNvPr id="8" name="Picture 2" descr="D:\MWF\Document\地大公司\资料\infoEarth-1.png"/>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92968" y="6381328"/>
            <a:ext cx="1619672" cy="37903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文本占位符 8"/>
          <p:cNvSpPr>
            <a:spLocks noGrp="1"/>
          </p:cNvSpPr>
          <p:nvPr>
            <p:ph type="body" sz="quarter" idx="10"/>
          </p:nvPr>
        </p:nvSpPr>
        <p:spPr>
          <a:xfrm>
            <a:off x="116657" y="115888"/>
            <a:ext cx="9545191" cy="523220"/>
          </a:xfrm>
          <a:noFill/>
          <a:ln w="9525">
            <a:noFill/>
            <a:miter lim="800000"/>
          </a:ln>
          <a:effectLst/>
        </p:spPr>
        <p:txBody>
          <a:bodyPr wrap="square">
            <a:spAutoFit/>
          </a:bodyPr>
          <a:lstStyle>
            <a:lvl1pPr marL="0" indent="0">
              <a:buNone/>
              <a:defRPr lang="zh-CN" altLang="en-US" sz="2800" b="1" dirty="0">
                <a:solidFill>
                  <a:schemeClr val="bg1"/>
                </a:solidFill>
                <a:latin typeface="微软雅黑" panose="020B0503020204020204" pitchFamily="34" charset="-122"/>
                <a:ea typeface="微软雅黑" panose="020B0503020204020204" pitchFamily="34" charset="-122"/>
              </a:defRPr>
            </a:lvl1pPr>
          </a:lstStyle>
          <a:p>
            <a:pPr marL="0" lvl="0"/>
            <a:r>
              <a:rPr lang="zh-CN" altLang="en-US" smtClean="0"/>
              <a:t>单击此处编辑母版文本样式</a:t>
            </a: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2" name="Rectangle 14"/>
          <p:cNvSpPr>
            <a:spLocks noChangeArrowheads="1"/>
          </p:cNvSpPr>
          <p:nvPr userDrawn="1"/>
        </p:nvSpPr>
        <p:spPr bwMode="auto">
          <a:xfrm>
            <a:off x="0" y="714357"/>
            <a:ext cx="9906000" cy="71438"/>
          </a:xfrm>
          <a:prstGeom prst="rect">
            <a:avLst/>
          </a:prstGeom>
          <a:solidFill>
            <a:schemeClr val="bg1">
              <a:lumMod val="85000"/>
            </a:schemeClr>
          </a:solidFill>
          <a:ln>
            <a:noFill/>
          </a:ln>
          <a:effectLst/>
        </p:spPr>
        <p:txBody>
          <a:bodyPr wrap="none" anchor="ctr"/>
          <a:lstStyle/>
          <a:p>
            <a:pPr>
              <a:defRPr/>
            </a:pPr>
            <a:endParaRPr lang="zh-CN" altLang="en-US">
              <a:latin typeface="Arial" panose="020B0604020202020204" pitchFamily="34" charset="0"/>
            </a:endParaRPr>
          </a:p>
        </p:txBody>
      </p:sp>
      <p:sp>
        <p:nvSpPr>
          <p:cNvPr id="23" name="Rectangle 8"/>
          <p:cNvSpPr>
            <a:spLocks noChangeArrowheads="1"/>
          </p:cNvSpPr>
          <p:nvPr userDrawn="1"/>
        </p:nvSpPr>
        <p:spPr bwMode="auto">
          <a:xfrm>
            <a:off x="0" y="1"/>
            <a:ext cx="9906000" cy="714356"/>
          </a:xfrm>
          <a:prstGeom prst="rect">
            <a:avLst/>
          </a:prstGeom>
          <a:solidFill>
            <a:srgbClr val="0091C4"/>
          </a:solidFill>
          <a:ln w="9525">
            <a:noFill/>
            <a:miter lim="800000"/>
          </a:ln>
        </p:spPr>
        <p:txBody>
          <a:bodyPr wrap="none" anchor="ctr"/>
          <a:lstStyle/>
          <a:p>
            <a:endParaRPr lang="zh-CN" altLang="en-US"/>
          </a:p>
        </p:txBody>
      </p:sp>
      <p:pic>
        <p:nvPicPr>
          <p:cNvPr id="8" name="Picture 2" descr="D:\MWF\Document\地大公司\资料\infoEarth-1.png"/>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92968" y="6381328"/>
            <a:ext cx="1619672" cy="37903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文本占位符 8"/>
          <p:cNvSpPr>
            <a:spLocks noGrp="1"/>
          </p:cNvSpPr>
          <p:nvPr>
            <p:ph type="body" sz="quarter" idx="10"/>
          </p:nvPr>
        </p:nvSpPr>
        <p:spPr>
          <a:xfrm>
            <a:off x="116657" y="115888"/>
            <a:ext cx="9545191" cy="523220"/>
          </a:xfrm>
          <a:noFill/>
          <a:ln w="9525">
            <a:noFill/>
            <a:miter lim="800000"/>
          </a:ln>
          <a:effectLst/>
        </p:spPr>
        <p:txBody>
          <a:bodyPr wrap="square">
            <a:spAutoFit/>
          </a:bodyPr>
          <a:lstStyle>
            <a:lvl1pPr marL="0" indent="0">
              <a:buNone/>
              <a:defRPr lang="zh-CN" altLang="en-US" sz="2800" b="1" dirty="0">
                <a:solidFill>
                  <a:schemeClr val="bg1"/>
                </a:solidFill>
                <a:latin typeface="微软雅黑" panose="020B0503020204020204" pitchFamily="34" charset="-122"/>
                <a:ea typeface="微软雅黑" panose="020B0503020204020204" pitchFamily="34" charset="-122"/>
              </a:defRPr>
            </a:lvl1pPr>
          </a:lstStyle>
          <a:p>
            <a:pPr marL="0" lvl="0"/>
            <a:r>
              <a:rPr lang="zh-CN" altLang="en-US" smtClean="0"/>
              <a:t>单击此处编辑母版文本样式</a:t>
            </a:r>
          </a:p>
        </p:txBody>
      </p:sp>
      <p:sp>
        <p:nvSpPr>
          <p:cNvPr id="3" name="内容占位符 2"/>
          <p:cNvSpPr>
            <a:spLocks noGrp="1"/>
          </p:cNvSpPr>
          <p:nvPr>
            <p:ph sz="quarter" idx="11"/>
          </p:nvPr>
        </p:nvSpPr>
        <p:spPr>
          <a:xfrm>
            <a:off x="482600" y="1125538"/>
            <a:ext cx="8934450" cy="1905137"/>
          </a:xfrm>
          <a:noFill/>
        </p:spPr>
        <p:txBody>
          <a:bodyPr>
            <a:spAutoFit/>
          </a:bodyPr>
          <a:lstStyle>
            <a:lvl1pPr marL="342900" indent="-342900">
              <a:buFont typeface="Arial" panose="020B0604020202020204" pitchFamily="34" charset="0"/>
              <a:buChar char="•"/>
              <a:defRPr lang="zh-CN" altLang="en-US" sz="2000" b="1" dirty="0" smtClean="0">
                <a:solidFill>
                  <a:srgbClr val="0091C4"/>
                </a:solidFill>
                <a:latin typeface="微软雅黑" panose="020B0503020204020204" pitchFamily="34" charset="-122"/>
                <a:ea typeface="微软雅黑" panose="020B0503020204020204" pitchFamily="34" charset="-122"/>
              </a:defRPr>
            </a:lvl1pPr>
            <a:lvl2pPr>
              <a:defRPr lang="zh-CN" altLang="en-US" sz="2000" b="1" dirty="0" smtClean="0">
                <a:solidFill>
                  <a:srgbClr val="0091C4"/>
                </a:solidFill>
                <a:latin typeface="微软雅黑" panose="020B0503020204020204" pitchFamily="34" charset="-122"/>
                <a:ea typeface="微软雅黑" panose="020B0503020204020204" pitchFamily="34" charset="-122"/>
              </a:defRPr>
            </a:lvl2pPr>
            <a:lvl3pPr>
              <a:defRPr lang="zh-CN" altLang="en-US" sz="1800" b="1" dirty="0" smtClean="0">
                <a:solidFill>
                  <a:srgbClr val="0091C4"/>
                </a:solidFill>
                <a:latin typeface="微软雅黑" panose="020B0503020204020204" pitchFamily="34" charset="-122"/>
                <a:ea typeface="微软雅黑" panose="020B0503020204020204" pitchFamily="34" charset="-122"/>
              </a:defRPr>
            </a:lvl3pPr>
            <a:lvl4pPr>
              <a:defRPr lang="zh-CN" altLang="en-US" sz="1800" b="1" dirty="0" smtClean="0">
                <a:solidFill>
                  <a:srgbClr val="0091C4"/>
                </a:solidFill>
                <a:latin typeface="微软雅黑" panose="020B0503020204020204" pitchFamily="34" charset="-122"/>
                <a:ea typeface="微软雅黑" panose="020B0503020204020204" pitchFamily="34" charset="-122"/>
              </a:defRPr>
            </a:lvl4pPr>
            <a:lvl5pPr>
              <a:defRPr lang="zh-CN" altLang="en-US" sz="1800" b="1" dirty="0">
                <a:solidFill>
                  <a:srgbClr val="0091C4"/>
                </a:solidFill>
                <a:latin typeface="微软雅黑" panose="020B0503020204020204" pitchFamily="34" charset="-122"/>
                <a:ea typeface="微软雅黑" panose="020B0503020204020204" pitchFamily="34" charset="-122"/>
              </a:defRPr>
            </a:lvl5pPr>
          </a:lstStyle>
          <a:p>
            <a:pPr lvl="0">
              <a:lnSpc>
                <a:spcPct val="120000"/>
              </a:lnSpc>
              <a:spcBef>
                <a:spcPts val="600"/>
              </a:spcBef>
              <a:buFont typeface="Wingdings" panose="05000000000000000000" pitchFamily="2" charset="2"/>
              <a:buChar char="Ø"/>
            </a:pPr>
            <a:r>
              <a:rPr lang="zh-CN" altLang="en-US" smtClean="0"/>
              <a:t>单击此处编辑母版文本样式</a:t>
            </a:r>
          </a:p>
          <a:p>
            <a:pPr lvl="1">
              <a:lnSpc>
                <a:spcPct val="120000"/>
              </a:lnSpc>
              <a:spcBef>
                <a:spcPts val="600"/>
              </a:spcBef>
              <a:buFont typeface="Wingdings" panose="05000000000000000000" pitchFamily="2" charset="2"/>
              <a:buChar char="Ø"/>
            </a:pPr>
            <a:r>
              <a:rPr lang="zh-CN" altLang="en-US" smtClean="0"/>
              <a:t>第二级</a:t>
            </a:r>
          </a:p>
          <a:p>
            <a:pPr lvl="2">
              <a:lnSpc>
                <a:spcPct val="120000"/>
              </a:lnSpc>
              <a:spcBef>
                <a:spcPts val="600"/>
              </a:spcBef>
              <a:buFont typeface="Wingdings" panose="05000000000000000000" pitchFamily="2" charset="2"/>
              <a:buChar char="Ø"/>
            </a:pPr>
            <a:r>
              <a:rPr lang="zh-CN" altLang="en-US" smtClean="0"/>
              <a:t>第三级</a:t>
            </a:r>
          </a:p>
          <a:p>
            <a:pPr lvl="3">
              <a:lnSpc>
                <a:spcPct val="120000"/>
              </a:lnSpc>
              <a:spcBef>
                <a:spcPts val="600"/>
              </a:spcBef>
              <a:buFont typeface="Wingdings" panose="05000000000000000000" pitchFamily="2" charset="2"/>
              <a:buChar char="Ø"/>
            </a:pPr>
            <a:r>
              <a:rPr lang="zh-CN" altLang="en-US" smtClean="0"/>
              <a:t>第四级</a:t>
            </a:r>
          </a:p>
          <a:p>
            <a:pPr lvl="4">
              <a:lnSpc>
                <a:spcPct val="120000"/>
              </a:lnSpc>
              <a:spcBef>
                <a:spcPts val="600"/>
              </a:spcBef>
              <a:buFont typeface="Wingdings" panose="05000000000000000000" pitchFamily="2" charset="2"/>
              <a:buChar char="Ø"/>
            </a:pPr>
            <a:r>
              <a:rPr lang="zh-CN" altLang="en-US" smtClean="0"/>
              <a:t>第五级</a:t>
            </a:r>
            <a:endParaRPr lang="zh-CN" alt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9402C9-AA40-4450-8C91-0F82348A6098}" type="datetime1">
              <a:rPr lang="zh-CN" altLang="en-US" smtClean="0"/>
              <a:pPr/>
              <a:t>2017/3/17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7099300" y="6356357"/>
            <a:ext cx="2311400" cy="365125"/>
          </a:xfrm>
          <a:prstGeom prst="rect">
            <a:avLst/>
          </a:prstGeom>
        </p:spPr>
        <p:txBody>
          <a:bodyPr/>
          <a:lstStyle/>
          <a:p>
            <a:fld id="{CD9CC66F-0D55-40FB-BCBD-CFD815F958EE}"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95300" y="635635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30CF5-7D0A-4688-A626-C4343472D6A3}" type="datetime1">
              <a:rPr lang="zh-CN" altLang="en-US" smtClean="0"/>
              <a:pPr/>
              <a:t>2017/3/17</a:t>
            </a:fld>
            <a:endParaRPr lang="zh-CN" altLang="en-US"/>
          </a:p>
        </p:txBody>
      </p:sp>
      <p:sp>
        <p:nvSpPr>
          <p:cNvPr id="5" name="页脚占位符 4"/>
          <p:cNvSpPr>
            <a:spLocks noGrp="1"/>
          </p:cNvSpPr>
          <p:nvPr>
            <p:ph type="ftr" sz="quarter" idx="3"/>
          </p:nvPr>
        </p:nvSpPr>
        <p:spPr>
          <a:xfrm>
            <a:off x="3384550" y="635635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file:///E:\CodeShow\drink\Drink"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file:///E:\CodeShow\drink\Drink"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lib.csdn.net/base/3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file:///E:\CodeShow\Hotel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file:///E:\CodeShow\Hotel2\Hotel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7491" y="3212977"/>
            <a:ext cx="2509837" cy="1044000"/>
          </a:xfrm>
          <a:prstGeom prst="rect">
            <a:avLst/>
          </a:prstGeom>
          <a:solidFill>
            <a:srgbClr val="0091C4"/>
          </a:solidFill>
          <a:ln w="9525">
            <a:noFill/>
            <a:miter lim="800000"/>
          </a:ln>
        </p:spPr>
        <p:txBody>
          <a:bodyPr wrap="none" anchor="ctr"/>
          <a:lstStyle/>
          <a:p>
            <a:endParaRPr lang="zh-CN" altLang="en-US"/>
          </a:p>
        </p:txBody>
      </p:sp>
      <p:sp>
        <p:nvSpPr>
          <p:cNvPr id="4" name="标题 1"/>
          <p:cNvSpPr txBox="1"/>
          <p:nvPr/>
        </p:nvSpPr>
        <p:spPr>
          <a:xfrm>
            <a:off x="1784648" y="2276872"/>
            <a:ext cx="5832648" cy="791915"/>
          </a:xfrm>
          <a:prstGeom prst="rect">
            <a:avLst/>
          </a:prstGeom>
        </p:spPr>
        <p:txBody>
          <a:bodyPr vert="horz" lIns="91440" tIns="45720" rIns="91440" bIns="45720" rtlCol="0" anchor="ctr">
            <a:noAutofit/>
          </a:bodyPr>
          <a:lstStyle>
            <a:defPPr>
              <a:defRPr lang="en-US"/>
            </a:defPPr>
            <a:lvl1pPr lvl="0" fontAlgn="base">
              <a:spcBef>
                <a:spcPct val="0"/>
              </a:spcBef>
              <a:spcAft>
                <a:spcPct val="0"/>
              </a:spcAft>
              <a:buNone/>
              <a:defRPr sz="3800" b="1" cap="all" spc="100" baseline="0">
                <a:solidFill>
                  <a:srgbClr val="0091C4"/>
                </a:solidFill>
                <a:effectLst/>
                <a:latin typeface="Arial" panose="020B0604020202020204" pitchFamily="34" charset="0"/>
                <a:ea typeface="微软雅黑" panose="020B0503020204020204" pitchFamily="34" charset="-122"/>
                <a:cs typeface="+mj-cs"/>
              </a:defRPr>
            </a:lvl1pPr>
          </a:lstStyle>
          <a:p>
            <a:pPr algn="l"/>
            <a:r>
              <a:rPr lang="zh-CN" altLang="en-US" sz="3400" spc="0" dirty="0" smtClean="0"/>
              <a:t>设</a:t>
            </a:r>
            <a:r>
              <a:rPr lang="zh-CN" altLang="en-US" sz="3400" spc="0" dirty="0"/>
              <a:t>计</a:t>
            </a:r>
            <a:r>
              <a:rPr lang="zh-CN" altLang="en-US" sz="3400" spc="0" dirty="0" smtClean="0"/>
              <a:t>模式分享 </a:t>
            </a:r>
            <a:r>
              <a:rPr lang="en-US" altLang="zh-CN" sz="3400" spc="0" dirty="0" smtClean="0"/>
              <a:t>    </a:t>
            </a:r>
            <a:r>
              <a:rPr lang="zh-CN" altLang="en-US" sz="2000" spc="0" dirty="0" smtClean="0"/>
              <a:t>状态、策略、访问者</a:t>
            </a:r>
            <a:endParaRPr lang="zh-CN" altLang="en-US" sz="2000" spc="0" dirty="0">
              <a:solidFill>
                <a:srgbClr val="0091C4"/>
              </a:solidFill>
            </a:endParaRPr>
          </a:p>
        </p:txBody>
      </p:sp>
      <p:sp>
        <p:nvSpPr>
          <p:cNvPr id="5" name="矩形 4"/>
          <p:cNvSpPr/>
          <p:nvPr/>
        </p:nvSpPr>
        <p:spPr>
          <a:xfrm>
            <a:off x="1064568" y="564509"/>
            <a:ext cx="6336704" cy="417678"/>
          </a:xfrm>
          <a:prstGeom prst="rect">
            <a:avLst/>
          </a:prstGeom>
        </p:spPr>
        <p:txBody>
          <a:bodyPr wrap="square">
            <a:spAutoFit/>
          </a:bodyPr>
          <a:lstStyle/>
          <a:p>
            <a:pPr marL="182880" lvl="0" indent="-182880" algn="just">
              <a:lnSpc>
                <a:spcPct val="110000"/>
              </a:lnSpc>
              <a:buClr>
                <a:srgbClr val="4F81BD"/>
              </a:buClr>
              <a:buSzPct val="85000"/>
            </a:pPr>
            <a:r>
              <a:rPr lang="zh-CN" altLang="en-US" sz="2000" b="1" dirty="0" smtClean="0">
                <a:solidFill>
                  <a:schemeClr val="bg1">
                    <a:lumMod val="50000"/>
                  </a:schemeClr>
                </a:solidFill>
                <a:latin typeface="华文新魏" panose="02010800040101010101" pitchFamily="2" charset="-122"/>
                <a:ea typeface="华文新魏" panose="02010800040101010101" pitchFamily="2" charset="-122"/>
              </a:rPr>
              <a:t>专</a:t>
            </a:r>
            <a:r>
              <a:rPr lang="zh-CN" altLang="en-US" sz="2000" b="1" dirty="0">
                <a:solidFill>
                  <a:schemeClr val="bg1">
                    <a:lumMod val="50000"/>
                  </a:schemeClr>
                </a:solidFill>
                <a:latin typeface="华文新魏" panose="02010800040101010101" pitchFamily="2" charset="-122"/>
                <a:ea typeface="华文新魏" panose="02010800040101010101" pitchFamily="2" charset="-122"/>
              </a:rPr>
              <a:t>业的地学信息服务与解决方案供应商</a:t>
            </a:r>
          </a:p>
        </p:txBody>
      </p:sp>
      <p:pic>
        <p:nvPicPr>
          <p:cNvPr id="6" name="Picture 2" descr="D:\MWF\Document\地大公司\资料\logo大尺寸197-14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0472" y="473052"/>
            <a:ext cx="825906" cy="60059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p:cNvPicPr>
            <a:picLocks noChangeAspect="1" noChangeArrowheads="1"/>
          </p:cNvPicPr>
          <p:nvPr/>
        </p:nvPicPr>
        <p:blipFill rotWithShape="1">
          <a:blip r:embed="rId4" cstate="print"/>
          <a:srcRect/>
          <a:stretch>
            <a:fillRect/>
          </a:stretch>
        </p:blipFill>
        <p:spPr bwMode="auto">
          <a:xfrm>
            <a:off x="2566543" y="3212978"/>
            <a:ext cx="1093714" cy="1044000"/>
          </a:xfrm>
          <a:prstGeom prst="rect">
            <a:avLst/>
          </a:prstGeom>
          <a:noFill/>
          <a:ln w="6350">
            <a:noFill/>
            <a:miter lim="800000"/>
            <a:headEnd/>
            <a:tailEnd/>
          </a:ln>
          <a:effectLst/>
        </p:spPr>
      </p:pic>
      <p:pic>
        <p:nvPicPr>
          <p:cNvPr id="8" name="Picture 2"/>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rightnessContrast bright="20000" contrast="20000"/>
                    </a14:imgEffect>
                  </a14:imgLayer>
                </a14:imgProps>
              </a:ext>
            </a:extLst>
          </a:blip>
          <a:srcRect/>
          <a:stretch>
            <a:fillRect/>
          </a:stretch>
        </p:blipFill>
        <p:spPr bwMode="auto">
          <a:xfrm>
            <a:off x="3699472" y="3212977"/>
            <a:ext cx="1739897" cy="1044000"/>
          </a:xfrm>
          <a:prstGeom prst="rect">
            <a:avLst/>
          </a:prstGeom>
          <a:noFill/>
          <a:ln w="6350">
            <a:noFill/>
            <a:miter lim="800000"/>
            <a:headEnd/>
            <a:tailEnd/>
          </a:ln>
          <a:effectLst/>
          <a:extLst>
            <a:ext uri="{909E8E84-426E-40DD-AFC4-6F175D3DCCD1}">
              <a14:hiddenFill xmlns=""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7" cstate="print"/>
          <a:srcRect/>
          <a:stretch>
            <a:fillRect/>
          </a:stretch>
        </p:blipFill>
        <p:spPr bwMode="auto">
          <a:xfrm>
            <a:off x="5478584" y="3212977"/>
            <a:ext cx="1511729" cy="1044000"/>
          </a:xfrm>
          <a:prstGeom prst="rect">
            <a:avLst/>
          </a:prstGeom>
          <a:noFill/>
          <a:ln w="6350">
            <a:noFill/>
            <a:miter lim="800000"/>
            <a:headEnd/>
            <a:tailEnd/>
          </a:ln>
          <a:effectLst/>
        </p:spPr>
      </p:pic>
      <p:pic>
        <p:nvPicPr>
          <p:cNvPr id="10" name="Picture 1"/>
          <p:cNvPicPr>
            <a:picLocks noChangeAspect="1" noChangeArrowheads="1"/>
          </p:cNvPicPr>
          <p:nvPr/>
        </p:nvPicPr>
        <p:blipFill rotWithShape="1">
          <a:blip r:embed="rId8" cstate="print"/>
          <a:srcRect r="-1918"/>
          <a:stretch>
            <a:fillRect/>
          </a:stretch>
        </p:blipFill>
        <p:spPr bwMode="auto">
          <a:xfrm>
            <a:off x="7029529" y="3212975"/>
            <a:ext cx="1739895" cy="1044000"/>
          </a:xfrm>
          <a:prstGeom prst="rect">
            <a:avLst/>
          </a:prstGeom>
          <a:solidFill>
            <a:schemeClr val="tx1"/>
          </a:solidFill>
        </p:spPr>
      </p:pic>
      <p:sp>
        <p:nvSpPr>
          <p:cNvPr id="11" name="矩形 10"/>
          <p:cNvSpPr/>
          <p:nvPr/>
        </p:nvSpPr>
        <p:spPr>
          <a:xfrm>
            <a:off x="6105128" y="5836505"/>
            <a:ext cx="3744416" cy="904863"/>
          </a:xfrm>
          <a:prstGeom prst="rect">
            <a:avLst/>
          </a:prstGeom>
        </p:spPr>
        <p:txBody>
          <a:bodyPr wrap="square">
            <a:spAutoFit/>
          </a:bodyPr>
          <a:lstStyle/>
          <a:p>
            <a:pPr>
              <a:lnSpc>
                <a:spcPct val="110000"/>
              </a:lnSpc>
            </a:pPr>
            <a:r>
              <a:rPr lang="zh-CN" altLang="zh-CN" sz="1200" b="1" dirty="0">
                <a:solidFill>
                  <a:schemeClr val="bg1">
                    <a:lumMod val="50000"/>
                  </a:schemeClr>
                </a:solidFill>
                <a:ea typeface="微软雅黑" panose="020B0503020204020204" pitchFamily="34" charset="-122"/>
              </a:rPr>
              <a:t>地址</a:t>
            </a:r>
            <a:r>
              <a:rPr lang="en-US" altLang="zh-CN" sz="1200" b="1" dirty="0" smtClean="0">
                <a:solidFill>
                  <a:schemeClr val="bg1">
                    <a:lumMod val="50000"/>
                  </a:schemeClr>
                </a:solidFill>
                <a:ea typeface="微软雅黑" panose="020B0503020204020204" pitchFamily="34" charset="-122"/>
              </a:rPr>
              <a:t>:</a:t>
            </a:r>
            <a:r>
              <a:rPr lang="zh-CN" altLang="en-US" sz="1200" b="1" dirty="0">
                <a:solidFill>
                  <a:schemeClr val="bg1">
                    <a:lumMod val="50000"/>
                  </a:schemeClr>
                </a:solidFill>
                <a:ea typeface="微软雅黑" panose="020B0503020204020204" pitchFamily="34" charset="-122"/>
              </a:rPr>
              <a:t>武汉市洪</a:t>
            </a:r>
            <a:r>
              <a:rPr lang="zh-CN" altLang="en-US" sz="1200" b="1" dirty="0" smtClean="0">
                <a:solidFill>
                  <a:schemeClr val="bg1">
                    <a:lumMod val="50000"/>
                  </a:schemeClr>
                </a:solidFill>
                <a:ea typeface="微软雅黑" panose="020B0503020204020204" pitchFamily="34" charset="-122"/>
              </a:rPr>
              <a:t>山区光</a:t>
            </a:r>
            <a:r>
              <a:rPr lang="zh-CN" altLang="en-US" sz="1200" b="1" dirty="0">
                <a:solidFill>
                  <a:schemeClr val="bg1">
                    <a:lumMod val="50000"/>
                  </a:schemeClr>
                </a:solidFill>
                <a:ea typeface="微软雅黑" panose="020B0503020204020204" pitchFamily="34" charset="-122"/>
              </a:rPr>
              <a:t>谷软件</a:t>
            </a:r>
            <a:r>
              <a:rPr lang="zh-CN" altLang="en-US" sz="1200" b="1" dirty="0" smtClean="0">
                <a:solidFill>
                  <a:schemeClr val="bg1">
                    <a:lumMod val="50000"/>
                  </a:schemeClr>
                </a:solidFill>
                <a:ea typeface="微软雅黑" panose="020B0503020204020204" pitchFamily="34" charset="-122"/>
              </a:rPr>
              <a:t>园</a:t>
            </a:r>
            <a:r>
              <a:rPr lang="en-US" altLang="zh-CN" sz="1200" b="1" dirty="0" smtClean="0">
                <a:solidFill>
                  <a:schemeClr val="bg1">
                    <a:lumMod val="50000"/>
                  </a:schemeClr>
                </a:solidFill>
                <a:ea typeface="微软雅黑" panose="020B0503020204020204" pitchFamily="34" charset="-122"/>
              </a:rPr>
              <a:t>F1</a:t>
            </a:r>
            <a:r>
              <a:rPr lang="zh-CN" altLang="en-US" sz="1200" b="1" dirty="0" smtClean="0">
                <a:solidFill>
                  <a:schemeClr val="bg1">
                    <a:lumMod val="50000"/>
                  </a:schemeClr>
                </a:solidFill>
                <a:ea typeface="微软雅黑" panose="020B0503020204020204" pitchFamily="34" charset="-122"/>
              </a:rPr>
              <a:t>栋</a:t>
            </a:r>
            <a:r>
              <a:rPr lang="en-US" altLang="zh-CN" sz="1200" b="1" dirty="0" smtClean="0">
                <a:solidFill>
                  <a:schemeClr val="bg1">
                    <a:lumMod val="50000"/>
                  </a:schemeClr>
                </a:solidFill>
                <a:ea typeface="微软雅黑" panose="020B0503020204020204" pitchFamily="34" charset="-122"/>
              </a:rPr>
              <a:t>15</a:t>
            </a:r>
            <a:r>
              <a:rPr lang="zh-CN" altLang="en-US" sz="1200" b="1" smtClean="0">
                <a:solidFill>
                  <a:schemeClr val="bg1">
                    <a:lumMod val="50000"/>
                  </a:schemeClr>
                </a:solidFill>
                <a:ea typeface="微软雅黑" panose="020B0503020204020204" pitchFamily="34" charset="-122"/>
              </a:rPr>
              <a:t>楼</a:t>
            </a:r>
            <a:endParaRPr lang="en-US" altLang="zh-CN" sz="1200" b="1" smtClean="0">
              <a:solidFill>
                <a:schemeClr val="bg1">
                  <a:lumMod val="50000"/>
                </a:schemeClr>
              </a:solidFill>
              <a:ea typeface="微软雅黑" panose="020B0503020204020204" pitchFamily="34" charset="-122"/>
            </a:endParaRPr>
          </a:p>
          <a:p>
            <a:pPr>
              <a:lnSpc>
                <a:spcPct val="110000"/>
              </a:lnSpc>
            </a:pPr>
            <a:r>
              <a:rPr lang="zh-CN" altLang="zh-CN" sz="1200" b="1" dirty="0" smtClean="0">
                <a:solidFill>
                  <a:schemeClr val="bg1">
                    <a:lumMod val="50000"/>
                  </a:schemeClr>
                </a:solidFill>
                <a:ea typeface="微软雅黑" panose="020B0503020204020204" pitchFamily="34" charset="-122"/>
              </a:rPr>
              <a:t>邮政编码</a:t>
            </a:r>
            <a:r>
              <a:rPr lang="en-US" altLang="zh-CN" sz="1200" b="1" dirty="0">
                <a:solidFill>
                  <a:schemeClr val="bg1">
                    <a:lumMod val="50000"/>
                  </a:schemeClr>
                </a:solidFill>
                <a:ea typeface="微软雅黑" panose="020B0503020204020204" pitchFamily="34" charset="-122"/>
              </a:rPr>
              <a:t>:430074</a:t>
            </a:r>
            <a:endParaRPr lang="zh-CN" altLang="zh-CN" sz="1200" b="1" dirty="0">
              <a:solidFill>
                <a:schemeClr val="bg1">
                  <a:lumMod val="50000"/>
                </a:schemeClr>
              </a:solidFill>
              <a:ea typeface="微软雅黑" panose="020B0503020204020204" pitchFamily="34" charset="-122"/>
            </a:endParaRPr>
          </a:p>
          <a:p>
            <a:pPr>
              <a:lnSpc>
                <a:spcPct val="110000"/>
              </a:lnSpc>
            </a:pPr>
            <a:r>
              <a:rPr lang="zh-CN" altLang="zh-CN" sz="1200" b="1" dirty="0" smtClean="0">
                <a:solidFill>
                  <a:schemeClr val="bg1">
                    <a:lumMod val="50000"/>
                  </a:schemeClr>
                </a:solidFill>
                <a:ea typeface="微软雅黑" panose="020B0503020204020204" pitchFamily="34" charset="-122"/>
              </a:rPr>
              <a:t>电话</a:t>
            </a:r>
            <a:r>
              <a:rPr lang="en-US" altLang="zh-CN" sz="1200" b="1" dirty="0" smtClean="0">
                <a:solidFill>
                  <a:schemeClr val="bg1">
                    <a:lumMod val="50000"/>
                  </a:schemeClr>
                </a:solidFill>
                <a:ea typeface="微软雅黑" panose="020B0503020204020204" pitchFamily="34" charset="-122"/>
              </a:rPr>
              <a:t>: 027-59808866/59808803       </a:t>
            </a:r>
            <a:r>
              <a:rPr lang="zh-CN" altLang="zh-CN" sz="1200" b="1" dirty="0" smtClean="0">
                <a:solidFill>
                  <a:schemeClr val="bg1">
                    <a:lumMod val="50000"/>
                  </a:schemeClr>
                </a:solidFill>
                <a:ea typeface="微软雅黑" panose="020B0503020204020204" pitchFamily="34" charset="-122"/>
              </a:rPr>
              <a:t>传真</a:t>
            </a:r>
            <a:r>
              <a:rPr lang="en-US" altLang="zh-CN" sz="1200" b="1" dirty="0">
                <a:solidFill>
                  <a:schemeClr val="bg1">
                    <a:lumMod val="50000"/>
                  </a:schemeClr>
                </a:solidFill>
                <a:ea typeface="微软雅黑" panose="020B0503020204020204" pitchFamily="34" charset="-122"/>
              </a:rPr>
              <a:t>:027-59808825</a:t>
            </a:r>
            <a:endParaRPr lang="zh-CN" altLang="zh-CN" sz="1200" b="1" dirty="0">
              <a:solidFill>
                <a:schemeClr val="bg1">
                  <a:lumMod val="50000"/>
                </a:schemeClr>
              </a:solidFill>
              <a:ea typeface="微软雅黑" panose="020B0503020204020204" pitchFamily="34" charset="-122"/>
            </a:endParaRPr>
          </a:p>
          <a:p>
            <a:pPr>
              <a:lnSpc>
                <a:spcPct val="110000"/>
              </a:lnSpc>
            </a:pPr>
            <a:r>
              <a:rPr lang="zh-CN" altLang="zh-CN" sz="1200" b="1" dirty="0" smtClean="0">
                <a:solidFill>
                  <a:schemeClr val="bg1">
                    <a:lumMod val="50000"/>
                  </a:schemeClr>
                </a:solidFill>
                <a:ea typeface="微软雅黑" panose="020B0503020204020204" pitchFamily="34" charset="-122"/>
              </a:rPr>
              <a:t>网址</a:t>
            </a:r>
            <a:r>
              <a:rPr lang="en-US" altLang="zh-CN" sz="1200" b="1" dirty="0" smtClean="0">
                <a:solidFill>
                  <a:schemeClr val="bg1">
                    <a:lumMod val="50000"/>
                  </a:schemeClr>
                </a:solidFill>
                <a:ea typeface="微软雅黑" panose="020B0503020204020204" pitchFamily="34" charset="-122"/>
              </a:rPr>
              <a:t>: </a:t>
            </a:r>
            <a:r>
              <a:rPr lang="en-US" altLang="zh-CN" sz="1200" b="1" dirty="0">
                <a:solidFill>
                  <a:schemeClr val="bg1">
                    <a:lumMod val="50000"/>
                  </a:schemeClr>
                </a:solidFill>
                <a:ea typeface="微软雅黑" panose="020B0503020204020204" pitchFamily="34" charset="-122"/>
              </a:rPr>
              <a:t>http://www.infoearth.com </a:t>
            </a:r>
            <a:endParaRPr lang="zh-CN" altLang="zh-CN" sz="1200" b="1" dirty="0">
              <a:solidFill>
                <a:schemeClr val="bg1">
                  <a:lumMod val="50000"/>
                </a:schemeClr>
              </a:solidFill>
              <a:ea typeface="微软雅黑" panose="020B0503020204020204" pitchFamily="34" charset="-122"/>
            </a:endParaRPr>
          </a:p>
        </p:txBody>
      </p:sp>
      <p:sp>
        <p:nvSpPr>
          <p:cNvPr id="12" name="TextBox 11"/>
          <p:cNvSpPr txBox="1"/>
          <p:nvPr/>
        </p:nvSpPr>
        <p:spPr>
          <a:xfrm>
            <a:off x="7185248" y="4725144"/>
            <a:ext cx="1569660" cy="369332"/>
          </a:xfrm>
          <a:prstGeom prst="rect">
            <a:avLst/>
          </a:prstGeom>
          <a:noFill/>
        </p:spPr>
        <p:txBody>
          <a:bodyPr wrap="none" rtlCol="0">
            <a:spAutoFit/>
          </a:bodyPr>
          <a:lstStyle/>
          <a:p>
            <a:r>
              <a:rPr lang="zh-CN" altLang="en-US" dirty="0" smtClean="0">
                <a:solidFill>
                  <a:schemeClr val="bg2">
                    <a:lumMod val="50000"/>
                  </a:schemeClr>
                </a:solidFill>
              </a:rPr>
              <a:t>制作人：王慧</a:t>
            </a:r>
            <a:endParaRPr lang="zh-CN" altLang="en-US" dirty="0">
              <a:solidFill>
                <a:schemeClr val="bg2">
                  <a:lumMod val="50000"/>
                </a:schemeClr>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657" y="115888"/>
            <a:ext cx="9545191" cy="1040285"/>
          </a:xfrm>
        </p:spPr>
        <p:txBody>
          <a:bodyPr/>
          <a:lstStyle/>
          <a:p>
            <a:r>
              <a:rPr lang="zh-CN" altLang="en-US" dirty="0" smtClean="0"/>
              <a:t>状态模式缺点</a:t>
            </a:r>
          </a:p>
          <a:p>
            <a:endParaRPr lang="zh-CN" altLang="en-US" dirty="0"/>
          </a:p>
        </p:txBody>
      </p:sp>
      <p:sp>
        <p:nvSpPr>
          <p:cNvPr id="3" name="TextBox 2"/>
          <p:cNvSpPr txBox="1"/>
          <p:nvPr/>
        </p:nvSpPr>
        <p:spPr>
          <a:xfrm>
            <a:off x="632520" y="836712"/>
            <a:ext cx="8568952" cy="5786199"/>
          </a:xfrm>
          <a:prstGeom prst="rect">
            <a:avLst/>
          </a:prstGeom>
          <a:noFill/>
        </p:spPr>
        <p:txBody>
          <a:bodyPr wrap="square" rtlCol="0">
            <a:spAutoFit/>
          </a:bodyPr>
          <a:lstStyle/>
          <a:p>
            <a:r>
              <a:rPr lang="zh-CN" altLang="en-US" b="1" dirty="0" smtClean="0">
                <a:solidFill>
                  <a:srgbClr val="002060"/>
                </a:solidFill>
              </a:rPr>
              <a:t>            </a:t>
            </a:r>
            <a:r>
              <a:rPr lang="en-US" altLang="zh-CN" sz="3200" b="1" dirty="0" smtClean="0">
                <a:solidFill>
                  <a:srgbClr val="002060"/>
                </a:solidFill>
              </a:rPr>
              <a:t>1</a:t>
            </a:r>
            <a:r>
              <a:rPr lang="zh-CN" altLang="en-US" sz="3200" b="1" dirty="0" smtClean="0">
                <a:solidFill>
                  <a:srgbClr val="002060"/>
                </a:solidFill>
              </a:rPr>
              <a:t>、状态模式的使用必然会增加系统类和对象的个数。 </a:t>
            </a:r>
            <a:endParaRPr lang="en-US" altLang="zh-CN" sz="3200" b="1" dirty="0" smtClean="0">
              <a:solidFill>
                <a:srgbClr val="002060"/>
              </a:solidFill>
            </a:endParaRPr>
          </a:p>
          <a:p>
            <a:r>
              <a:rPr lang="zh-CN" altLang="en-US" sz="3200" b="1" dirty="0" smtClean="0">
                <a:solidFill>
                  <a:srgbClr val="002060"/>
                </a:solidFill>
              </a:rPr>
              <a:t/>
            </a:r>
            <a:br>
              <a:rPr lang="zh-CN" altLang="en-US" sz="3200" b="1" dirty="0" smtClean="0">
                <a:solidFill>
                  <a:srgbClr val="002060"/>
                </a:solidFill>
              </a:rPr>
            </a:br>
            <a:r>
              <a:rPr lang="zh-CN" altLang="en-US" sz="3200" b="1" dirty="0" smtClean="0">
                <a:solidFill>
                  <a:srgbClr val="002060"/>
                </a:solidFill>
              </a:rPr>
              <a:t>       </a:t>
            </a:r>
            <a:r>
              <a:rPr lang="en-US" altLang="zh-CN" sz="3200" b="1" dirty="0" smtClean="0">
                <a:solidFill>
                  <a:srgbClr val="002060"/>
                </a:solidFill>
              </a:rPr>
              <a:t>2</a:t>
            </a:r>
            <a:r>
              <a:rPr lang="zh-CN" altLang="en-US" sz="3200" b="1" dirty="0" smtClean="0">
                <a:solidFill>
                  <a:srgbClr val="002060"/>
                </a:solidFill>
              </a:rPr>
              <a:t>、状态模式的结构与实现都较为复杂，如果使用不当将导致程序结构和代码的混乱。</a:t>
            </a:r>
            <a:endParaRPr lang="en-US" altLang="zh-CN" sz="3200" b="1" dirty="0" smtClean="0">
              <a:solidFill>
                <a:srgbClr val="002060"/>
              </a:solidFill>
            </a:endParaRPr>
          </a:p>
          <a:p>
            <a:r>
              <a:rPr lang="zh-CN" altLang="en-US" sz="3200" b="1" dirty="0" smtClean="0">
                <a:solidFill>
                  <a:srgbClr val="002060"/>
                </a:solidFill>
              </a:rPr>
              <a:t> </a:t>
            </a:r>
            <a:br>
              <a:rPr lang="zh-CN" altLang="en-US" sz="3200" b="1" dirty="0" smtClean="0">
                <a:solidFill>
                  <a:srgbClr val="002060"/>
                </a:solidFill>
              </a:rPr>
            </a:br>
            <a:r>
              <a:rPr lang="zh-CN" altLang="en-US" sz="3200" b="1" dirty="0" smtClean="0">
                <a:solidFill>
                  <a:srgbClr val="002060"/>
                </a:solidFill>
              </a:rPr>
              <a:t>       </a:t>
            </a:r>
            <a:r>
              <a:rPr lang="en-US" altLang="zh-CN" sz="3200" b="1" dirty="0" smtClean="0">
                <a:solidFill>
                  <a:srgbClr val="002060"/>
                </a:solidFill>
              </a:rPr>
              <a:t>3</a:t>
            </a:r>
            <a:r>
              <a:rPr lang="zh-CN" altLang="en-US" sz="3200" b="1" dirty="0" smtClean="0">
                <a:solidFill>
                  <a:srgbClr val="002060"/>
                </a:solidFill>
              </a:rPr>
              <a:t>、状态模式对“开闭原则”的支持并不太好，对于可以切换状态的状态模式，增加新的状态类需要修改那些负责状态转换的源代码，否则无法切换到新增状态；而且修改某个状态类的行为也需修改对应类的源代码。</a:t>
            </a:r>
          </a:p>
          <a:p>
            <a:endParaRPr lang="zh-CN" alt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状态模式使用场景</a:t>
            </a:r>
            <a:endParaRPr lang="zh-CN" altLang="en-US" dirty="0"/>
          </a:p>
        </p:txBody>
      </p:sp>
      <p:sp>
        <p:nvSpPr>
          <p:cNvPr id="3" name="TextBox 2"/>
          <p:cNvSpPr txBox="1"/>
          <p:nvPr/>
        </p:nvSpPr>
        <p:spPr>
          <a:xfrm>
            <a:off x="704528" y="1484784"/>
            <a:ext cx="9001000" cy="3416320"/>
          </a:xfrm>
          <a:prstGeom prst="rect">
            <a:avLst/>
          </a:prstGeom>
          <a:noFill/>
        </p:spPr>
        <p:txBody>
          <a:bodyPr wrap="square" rtlCol="0">
            <a:spAutoFit/>
          </a:bodyPr>
          <a:lstStyle/>
          <a:p>
            <a:r>
              <a:rPr lang="en-US" altLang="zh-CN" sz="3600" b="1" dirty="0" smtClean="0">
                <a:solidFill>
                  <a:srgbClr val="002060"/>
                </a:solidFill>
              </a:rPr>
              <a:t>1</a:t>
            </a:r>
            <a:r>
              <a:rPr lang="zh-CN" altLang="en-US" sz="3600" b="1" dirty="0" smtClean="0">
                <a:solidFill>
                  <a:srgbClr val="002060"/>
                </a:solidFill>
              </a:rPr>
              <a:t>、对象的行为依赖于它的状态（属性）并且可以根据它的状态改变而改变它的相关行为。 </a:t>
            </a:r>
            <a:endParaRPr lang="en-US" altLang="zh-CN" sz="3600" b="1" dirty="0" smtClean="0">
              <a:solidFill>
                <a:srgbClr val="002060"/>
              </a:solidFill>
            </a:endParaRPr>
          </a:p>
          <a:p>
            <a:r>
              <a:rPr lang="zh-CN" altLang="en-US" sz="3600" b="1" dirty="0" smtClean="0">
                <a:solidFill>
                  <a:srgbClr val="002060"/>
                </a:solidFill>
              </a:rPr>
              <a:t/>
            </a:r>
            <a:br>
              <a:rPr lang="zh-CN" altLang="en-US" sz="3600" b="1" dirty="0" smtClean="0">
                <a:solidFill>
                  <a:srgbClr val="002060"/>
                </a:solidFill>
              </a:rPr>
            </a:br>
            <a:r>
              <a:rPr lang="en-US" altLang="zh-CN" sz="3600" b="1" dirty="0" smtClean="0">
                <a:solidFill>
                  <a:srgbClr val="002060"/>
                </a:solidFill>
              </a:rPr>
              <a:t>2</a:t>
            </a:r>
            <a:r>
              <a:rPr lang="zh-CN" altLang="en-US" sz="3600" b="1" dirty="0" smtClean="0">
                <a:solidFill>
                  <a:srgbClr val="002060"/>
                </a:solidFill>
              </a:rPr>
              <a:t>、代码中包含大量与对象状态有关的条件语句</a:t>
            </a:r>
            <a:endParaRPr lang="zh-CN" altLang="en-US" sz="3600" b="1" dirty="0">
              <a:solidFill>
                <a:srgbClr val="002060"/>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策略模式定义</a:t>
            </a:r>
            <a:endParaRPr lang="zh-CN" altLang="en-US" dirty="0"/>
          </a:p>
        </p:txBody>
      </p:sp>
      <p:sp>
        <p:nvSpPr>
          <p:cNvPr id="3" name="TextBox 2"/>
          <p:cNvSpPr txBox="1"/>
          <p:nvPr/>
        </p:nvSpPr>
        <p:spPr>
          <a:xfrm>
            <a:off x="704528" y="2132856"/>
            <a:ext cx="8856984" cy="1569660"/>
          </a:xfrm>
          <a:prstGeom prst="rect">
            <a:avLst/>
          </a:prstGeom>
          <a:noFill/>
        </p:spPr>
        <p:txBody>
          <a:bodyPr wrap="square" rtlCol="0">
            <a:spAutoFit/>
          </a:bodyPr>
          <a:lstStyle/>
          <a:p>
            <a:r>
              <a:rPr lang="zh-CN" altLang="en-US" sz="3200" b="1" i="1" dirty="0" smtClean="0">
                <a:solidFill>
                  <a:srgbClr val="0000FF"/>
                </a:solidFill>
                <a:latin typeface="+mn-ea"/>
              </a:rPr>
              <a:t>    策略模式定义了</a:t>
            </a:r>
            <a:r>
              <a:rPr lang="zh-CN" altLang="en-US" sz="3200" b="1" i="1" dirty="0" smtClean="0">
                <a:solidFill>
                  <a:srgbClr val="FF0000"/>
                </a:solidFill>
                <a:latin typeface="+mn-ea"/>
              </a:rPr>
              <a:t>一系列的算法</a:t>
            </a:r>
            <a:r>
              <a:rPr lang="zh-CN" altLang="en-US" sz="3200" b="1" i="1" dirty="0" smtClean="0">
                <a:solidFill>
                  <a:srgbClr val="0000FF"/>
                </a:solidFill>
                <a:latin typeface="+mn-ea"/>
              </a:rPr>
              <a:t>，并将每一个</a:t>
            </a:r>
            <a:r>
              <a:rPr lang="zh-CN" altLang="en-US" sz="3200" b="1" i="1" dirty="0" smtClean="0">
                <a:solidFill>
                  <a:srgbClr val="FF0000"/>
                </a:solidFill>
                <a:latin typeface="+mn-ea"/>
              </a:rPr>
              <a:t>算法封装</a:t>
            </a:r>
            <a:r>
              <a:rPr lang="zh-CN" altLang="en-US" sz="3200" b="1" i="1" dirty="0" smtClean="0">
                <a:solidFill>
                  <a:srgbClr val="0000FF"/>
                </a:solidFill>
                <a:latin typeface="+mn-ea"/>
              </a:rPr>
              <a:t>起来，而且使它们还可以</a:t>
            </a:r>
            <a:r>
              <a:rPr lang="zh-CN" altLang="en-US" sz="3200" b="1" i="1" dirty="0" smtClean="0">
                <a:solidFill>
                  <a:srgbClr val="FF0000"/>
                </a:solidFill>
                <a:latin typeface="+mn-ea"/>
              </a:rPr>
              <a:t>相互替换</a:t>
            </a:r>
            <a:r>
              <a:rPr lang="zh-CN" altLang="en-US" sz="3200" b="1" i="1" dirty="0" smtClean="0">
                <a:solidFill>
                  <a:srgbClr val="0000FF"/>
                </a:solidFill>
                <a:latin typeface="+mn-ea"/>
              </a:rPr>
              <a:t>。策略模式让算法独立于使用它的客户而独立变化。</a:t>
            </a:r>
            <a:endParaRPr lang="zh-CN" altLang="en-US" sz="3200" b="1" i="1" dirty="0">
              <a:solidFill>
                <a:srgbClr val="0000FF"/>
              </a:solidFill>
              <a:latin typeface="+mn-ea"/>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策略模式</a:t>
            </a:r>
            <a:endParaRPr lang="zh-CN" altLang="en-US" dirty="0"/>
          </a:p>
        </p:txBody>
      </p:sp>
      <p:sp>
        <p:nvSpPr>
          <p:cNvPr id="19458" name="AutoShape 2" descr="http://img0.imgtn.bdimg.com/it/u=3666839468,1902828146&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460" name="AutoShape 4" descr="http://img0.imgtn.bdimg.com/it/u=3666839468,1902828146&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461" name="Picture 5" descr="C:\Users\admin\AppData\Roaming\Tencent\Users\2082361534\QQ\WinTemp\RichOle\%5V%OQ2]PXGHKZL$V_FD}QG.png"/>
          <p:cNvPicPr>
            <a:picLocks noChangeAspect="1" noChangeArrowheads="1"/>
          </p:cNvPicPr>
          <p:nvPr/>
        </p:nvPicPr>
        <p:blipFill>
          <a:blip r:embed="rId2" cstate="print"/>
          <a:srcRect/>
          <a:stretch>
            <a:fillRect/>
          </a:stretch>
        </p:blipFill>
        <p:spPr bwMode="auto">
          <a:xfrm>
            <a:off x="2504728" y="2564904"/>
            <a:ext cx="4850904" cy="3638178"/>
          </a:xfrm>
          <a:prstGeom prst="rect">
            <a:avLst/>
          </a:prstGeom>
          <a:noFill/>
        </p:spPr>
      </p:pic>
      <p:sp>
        <p:nvSpPr>
          <p:cNvPr id="6" name="剪去单角的矩形 5"/>
          <p:cNvSpPr/>
          <p:nvPr/>
        </p:nvSpPr>
        <p:spPr>
          <a:xfrm rot="19051228">
            <a:off x="1703267" y="1457414"/>
            <a:ext cx="980024" cy="163267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高级会员</a:t>
            </a:r>
            <a:r>
              <a:rPr lang="en-US" altLang="zh-CN" dirty="0" smtClean="0"/>
              <a:t>8</a:t>
            </a:r>
            <a:r>
              <a:rPr lang="zh-CN" altLang="en-US" dirty="0" smtClean="0"/>
              <a:t>折</a:t>
            </a:r>
            <a:endParaRPr lang="zh-CN" altLang="en-US" dirty="0"/>
          </a:p>
        </p:txBody>
      </p:sp>
      <p:sp>
        <p:nvSpPr>
          <p:cNvPr id="8" name="剪去单角的矩形 7"/>
          <p:cNvSpPr/>
          <p:nvPr/>
        </p:nvSpPr>
        <p:spPr>
          <a:xfrm>
            <a:off x="4520952" y="1340768"/>
            <a:ext cx="980024" cy="163267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初级会员</a:t>
            </a:r>
            <a:r>
              <a:rPr lang="en-US" altLang="zh-CN" dirty="0" smtClean="0"/>
              <a:t>9</a:t>
            </a:r>
            <a:r>
              <a:rPr lang="zh-CN" altLang="en-US" dirty="0" smtClean="0"/>
              <a:t>折</a:t>
            </a:r>
            <a:endParaRPr lang="zh-CN" altLang="en-US" dirty="0"/>
          </a:p>
        </p:txBody>
      </p:sp>
      <p:sp>
        <p:nvSpPr>
          <p:cNvPr id="9" name="剪去单角的矩形 8"/>
          <p:cNvSpPr/>
          <p:nvPr/>
        </p:nvSpPr>
        <p:spPr>
          <a:xfrm rot="1404550">
            <a:off x="6821170" y="1396246"/>
            <a:ext cx="980024" cy="163267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非会员原价</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edge">
                                      <p:cBhvr>
                                        <p:cTn id="10" dur="2000"/>
                                        <p:tgtEl>
                                          <p:spTgt spid="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edge">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简单</a:t>
            </a:r>
            <a:endParaRPr lang="zh-CN" altLang="en-US" dirty="0"/>
          </a:p>
        </p:txBody>
      </p:sp>
      <p:sp>
        <p:nvSpPr>
          <p:cNvPr id="3" name="TextBox 2"/>
          <p:cNvSpPr txBox="1"/>
          <p:nvPr/>
        </p:nvSpPr>
        <p:spPr>
          <a:xfrm>
            <a:off x="2000672" y="2060848"/>
            <a:ext cx="5832648" cy="3416320"/>
          </a:xfrm>
          <a:prstGeom prst="rect">
            <a:avLst/>
          </a:prstGeom>
          <a:noFill/>
        </p:spPr>
        <p:txBody>
          <a:bodyPr wrap="square" rtlCol="0">
            <a:spAutoFit/>
          </a:bodyPr>
          <a:lstStyle/>
          <a:p>
            <a:r>
              <a:rPr lang="en-US" altLang="zh-CN" dirty="0" smtClean="0"/>
              <a:t>If(</a:t>
            </a:r>
            <a:r>
              <a:rPr lang="zh-CN" altLang="en-US" dirty="0" smtClean="0"/>
              <a:t>是高级会员）</a:t>
            </a:r>
            <a:endParaRPr lang="en-US" altLang="zh-CN" dirty="0" smtClean="0"/>
          </a:p>
          <a:p>
            <a:r>
              <a:rPr lang="en-US" altLang="zh-CN" dirty="0" smtClean="0"/>
              <a:t>{</a:t>
            </a:r>
          </a:p>
          <a:p>
            <a:r>
              <a:rPr lang="en-US" altLang="zh-CN" dirty="0" smtClean="0"/>
              <a:t>          ……</a:t>
            </a:r>
          </a:p>
          <a:p>
            <a:r>
              <a:rPr lang="en-US" altLang="zh-CN" dirty="0" smtClean="0"/>
              <a:t>}</a:t>
            </a:r>
          </a:p>
          <a:p>
            <a:r>
              <a:rPr lang="en-US" altLang="zh-CN" dirty="0" smtClean="0"/>
              <a:t>else if(</a:t>
            </a:r>
            <a:r>
              <a:rPr lang="zh-CN" altLang="en-US" dirty="0" smtClean="0"/>
              <a:t>是初级会员</a:t>
            </a:r>
            <a:r>
              <a:rPr lang="en-US" altLang="zh-CN" dirty="0" smtClean="0"/>
              <a:t>)</a:t>
            </a:r>
          </a:p>
          <a:p>
            <a:r>
              <a:rPr lang="en-US" altLang="zh-CN" dirty="0" smtClean="0"/>
              <a:t>{</a:t>
            </a:r>
          </a:p>
          <a:p>
            <a:r>
              <a:rPr lang="en-US" altLang="zh-CN" dirty="0" smtClean="0"/>
              <a:t>          ……</a:t>
            </a:r>
          </a:p>
          <a:p>
            <a:r>
              <a:rPr lang="en-US" altLang="zh-CN" dirty="0" smtClean="0"/>
              <a:t>}</a:t>
            </a:r>
          </a:p>
          <a:p>
            <a:r>
              <a:rPr lang="en-US" altLang="zh-CN" dirty="0" smtClean="0"/>
              <a:t>else</a:t>
            </a:r>
          </a:p>
          <a:p>
            <a:r>
              <a:rPr lang="en-US" altLang="zh-CN" dirty="0" smtClean="0"/>
              <a:t>{</a:t>
            </a:r>
          </a:p>
          <a:p>
            <a:r>
              <a:rPr lang="en-US" altLang="zh-CN" dirty="0" smtClean="0"/>
              <a:t>          ……</a:t>
            </a:r>
          </a:p>
          <a:p>
            <a:r>
              <a:rPr lang="en-US" altLang="zh-CN" dirty="0" smtClean="0"/>
              <a:t>}</a:t>
            </a:r>
            <a:endParaRPr lang="zh-CN" alt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分析</a:t>
            </a:r>
            <a:endParaRPr lang="zh-CN" altLang="en-US" dirty="0"/>
          </a:p>
        </p:txBody>
      </p:sp>
      <p:sp>
        <p:nvSpPr>
          <p:cNvPr id="3" name="TextBox 2"/>
          <p:cNvSpPr txBox="1"/>
          <p:nvPr/>
        </p:nvSpPr>
        <p:spPr>
          <a:xfrm>
            <a:off x="1352600" y="1916832"/>
            <a:ext cx="8208912" cy="2831544"/>
          </a:xfrm>
          <a:prstGeom prst="rect">
            <a:avLst/>
          </a:prstGeom>
          <a:noFill/>
        </p:spPr>
        <p:txBody>
          <a:bodyPr wrap="square" rtlCol="0">
            <a:spAutoFit/>
          </a:bodyPr>
          <a:lstStyle/>
          <a:p>
            <a:r>
              <a:rPr lang="zh-CN" altLang="en-US" sz="3200" dirty="0" smtClean="0">
                <a:solidFill>
                  <a:srgbClr val="002060"/>
                </a:solidFill>
              </a:rPr>
              <a:t>算法一：对非会员没有折扣。</a:t>
            </a:r>
            <a:endParaRPr lang="en-US" altLang="zh-CN" sz="3200" dirty="0" smtClean="0">
              <a:solidFill>
                <a:srgbClr val="002060"/>
              </a:solidFill>
            </a:endParaRPr>
          </a:p>
          <a:p>
            <a:endParaRPr lang="zh-CN" altLang="en-US" sz="3200" dirty="0" smtClean="0">
              <a:solidFill>
                <a:srgbClr val="002060"/>
              </a:solidFill>
            </a:endParaRPr>
          </a:p>
          <a:p>
            <a:r>
              <a:rPr lang="zh-CN" altLang="en-US" sz="3200" dirty="0" smtClean="0">
                <a:solidFill>
                  <a:srgbClr val="002060"/>
                </a:solidFill>
              </a:rPr>
              <a:t>算法二：对初级会员提供</a:t>
            </a:r>
            <a:r>
              <a:rPr lang="en-US" altLang="zh-CN" sz="3200" dirty="0" smtClean="0">
                <a:solidFill>
                  <a:srgbClr val="002060"/>
                </a:solidFill>
              </a:rPr>
              <a:t>10%</a:t>
            </a:r>
            <a:r>
              <a:rPr lang="zh-CN" altLang="en-US" sz="3200" dirty="0" smtClean="0">
                <a:solidFill>
                  <a:srgbClr val="002060"/>
                </a:solidFill>
              </a:rPr>
              <a:t>的促销折扣。</a:t>
            </a:r>
            <a:endParaRPr lang="en-US" altLang="zh-CN" sz="3200" dirty="0" smtClean="0">
              <a:solidFill>
                <a:srgbClr val="002060"/>
              </a:solidFill>
            </a:endParaRPr>
          </a:p>
          <a:p>
            <a:endParaRPr lang="zh-CN" altLang="en-US" sz="3200" dirty="0" smtClean="0">
              <a:solidFill>
                <a:srgbClr val="002060"/>
              </a:solidFill>
            </a:endParaRPr>
          </a:p>
          <a:p>
            <a:r>
              <a:rPr lang="zh-CN" altLang="en-US" sz="3200" dirty="0" smtClean="0">
                <a:solidFill>
                  <a:srgbClr val="002060"/>
                </a:solidFill>
              </a:rPr>
              <a:t>算法三：对高级会员提供</a:t>
            </a:r>
            <a:r>
              <a:rPr lang="en-US" altLang="zh-CN" sz="3200" dirty="0" smtClean="0">
                <a:solidFill>
                  <a:srgbClr val="002060"/>
                </a:solidFill>
              </a:rPr>
              <a:t>20%</a:t>
            </a:r>
            <a:r>
              <a:rPr lang="zh-CN" altLang="en-US" sz="3200" dirty="0" smtClean="0">
                <a:solidFill>
                  <a:srgbClr val="002060"/>
                </a:solidFill>
              </a:rPr>
              <a:t>的促销折扣。</a:t>
            </a:r>
          </a:p>
          <a:p>
            <a:endParaRPr lang="zh-CN" alt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策略模式</a:t>
            </a:r>
            <a:r>
              <a:rPr lang="en-US" altLang="zh-CN" dirty="0" smtClean="0"/>
              <a:t>UML</a:t>
            </a:r>
            <a:endParaRPr lang="zh-CN" altLang="en-US" dirty="0"/>
          </a:p>
        </p:txBody>
      </p:sp>
      <p:pic>
        <p:nvPicPr>
          <p:cNvPr id="1026" name="Picture 2" descr="https://imgsa.baidu.com/baike/c0%3Dbaike72%2C5%2C5%2C72%2C24/sign=3c1919f176094b36cf9f13bfc2a517bc/5366d0160924ab189a9f061935fae6cd7b890b16.jpg"/>
          <p:cNvPicPr>
            <a:picLocks noChangeAspect="1" noChangeArrowheads="1"/>
          </p:cNvPicPr>
          <p:nvPr/>
        </p:nvPicPr>
        <p:blipFill>
          <a:blip r:embed="rId2" cstate="print"/>
          <a:srcRect/>
          <a:stretch>
            <a:fillRect/>
          </a:stretch>
        </p:blipFill>
        <p:spPr bwMode="auto">
          <a:xfrm>
            <a:off x="416496" y="1412776"/>
            <a:ext cx="8710360" cy="2880320"/>
          </a:xfrm>
          <a:prstGeom prst="rect">
            <a:avLst/>
          </a:prstGeom>
          <a:noFill/>
        </p:spPr>
      </p:pic>
      <p:sp>
        <p:nvSpPr>
          <p:cNvPr id="4" name="TextBox 3"/>
          <p:cNvSpPr txBox="1"/>
          <p:nvPr/>
        </p:nvSpPr>
        <p:spPr>
          <a:xfrm>
            <a:off x="272480" y="4504471"/>
            <a:ext cx="9361040" cy="2092881"/>
          </a:xfrm>
          <a:prstGeom prst="rect">
            <a:avLst/>
          </a:prstGeom>
          <a:noFill/>
        </p:spPr>
        <p:txBody>
          <a:bodyPr wrap="square" rtlCol="0">
            <a:spAutoFit/>
          </a:bodyPr>
          <a:lstStyle/>
          <a:p>
            <a:r>
              <a:rPr lang="en-US" altLang="zh-CN" sz="2800" b="1" dirty="0" smtClean="0"/>
              <a:t>—</a:t>
            </a:r>
            <a:r>
              <a:rPr lang="zh-CN" altLang="en-US" sz="2800" b="1" dirty="0" smtClean="0"/>
              <a:t>抽象策略角色： 策略类，通常由一个接口或者抽象类实现。</a:t>
            </a:r>
          </a:p>
          <a:p>
            <a:r>
              <a:rPr lang="en-US" altLang="zh-CN" sz="2800" b="1" dirty="0" smtClean="0"/>
              <a:t>—</a:t>
            </a:r>
            <a:r>
              <a:rPr lang="zh-CN" altLang="en-US" sz="2800" b="1" dirty="0" smtClean="0"/>
              <a:t>具体策略角色：包装了相关的算法和行为。</a:t>
            </a:r>
          </a:p>
          <a:p>
            <a:r>
              <a:rPr lang="en-US" altLang="zh-CN" sz="2800" b="1" dirty="0" smtClean="0"/>
              <a:t>—</a:t>
            </a:r>
            <a:r>
              <a:rPr lang="zh-CN" altLang="en-US" sz="2800" b="1" dirty="0" smtClean="0"/>
              <a:t>环境角色：持有一个策略类的引用，最终给客户端调用</a:t>
            </a:r>
            <a:r>
              <a:rPr lang="zh-CN" altLang="en-US" dirty="0" smtClean="0"/>
              <a:t>。</a:t>
            </a:r>
          </a:p>
          <a:p>
            <a:endParaRPr lang="zh-CN" alt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饮料贩卖机</a:t>
            </a:r>
            <a:r>
              <a:rPr lang="en-US" altLang="zh-CN" dirty="0" smtClean="0"/>
              <a:t>UML</a:t>
            </a:r>
            <a:endParaRPr lang="zh-CN" altLang="en-US" dirty="0"/>
          </a:p>
        </p:txBody>
      </p:sp>
      <p:pic>
        <p:nvPicPr>
          <p:cNvPr id="27650" name="Picture 2" descr="C:\Users\admin\Desktop\ggggg.jpg"/>
          <p:cNvPicPr>
            <a:picLocks noChangeAspect="1" noChangeArrowheads="1"/>
          </p:cNvPicPr>
          <p:nvPr/>
        </p:nvPicPr>
        <p:blipFill>
          <a:blip r:embed="rId2" cstate="print"/>
          <a:srcRect/>
          <a:stretch>
            <a:fillRect/>
          </a:stretch>
        </p:blipFill>
        <p:spPr bwMode="auto">
          <a:xfrm>
            <a:off x="416496" y="1484784"/>
            <a:ext cx="9080117" cy="4104456"/>
          </a:xfrm>
          <a:prstGeom prst="rect">
            <a:avLst/>
          </a:prstGeom>
          <a:noFill/>
        </p:spPr>
      </p:pic>
      <p:sp>
        <p:nvSpPr>
          <p:cNvPr id="4" name="TextBox 3"/>
          <p:cNvSpPr txBox="1"/>
          <p:nvPr/>
        </p:nvSpPr>
        <p:spPr>
          <a:xfrm>
            <a:off x="7617296" y="5877272"/>
            <a:ext cx="2016224" cy="369332"/>
          </a:xfrm>
          <a:prstGeom prst="rect">
            <a:avLst/>
          </a:prstGeom>
          <a:noFill/>
        </p:spPr>
        <p:txBody>
          <a:bodyPr wrap="square" rtlCol="0">
            <a:spAutoFit/>
          </a:bodyPr>
          <a:lstStyle/>
          <a:p>
            <a:r>
              <a:rPr lang="en-US" altLang="zh-CN" dirty="0" smtClean="0">
                <a:hlinkClick r:id="rId3" action="ppaction://hlinkfile"/>
              </a:rPr>
              <a:t>See code</a:t>
            </a:r>
            <a:endParaRPr lang="zh-CN" alt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总结</a:t>
            </a:r>
            <a:endParaRPr lang="zh-CN" altLang="en-US" dirty="0"/>
          </a:p>
        </p:txBody>
      </p:sp>
      <p:sp>
        <p:nvSpPr>
          <p:cNvPr id="3" name="TextBox 2"/>
          <p:cNvSpPr txBox="1"/>
          <p:nvPr/>
        </p:nvSpPr>
        <p:spPr>
          <a:xfrm>
            <a:off x="776536" y="1340768"/>
            <a:ext cx="7776864" cy="1569660"/>
          </a:xfrm>
          <a:prstGeom prst="rect">
            <a:avLst/>
          </a:prstGeom>
          <a:noFill/>
        </p:spPr>
        <p:txBody>
          <a:bodyPr wrap="square" rtlCol="0">
            <a:spAutoFit/>
          </a:bodyPr>
          <a:lstStyle/>
          <a:p>
            <a:r>
              <a:rPr lang="zh-CN" altLang="en-US" sz="3200" dirty="0" smtClean="0">
                <a:solidFill>
                  <a:srgbClr val="002060"/>
                </a:solidFill>
              </a:rPr>
              <a:t>策略模式的重心不是如何实现算法，而是如何组织、调用这些算法，从而让程序结构更灵活，具有更好的</a:t>
            </a:r>
            <a:r>
              <a:rPr lang="zh-CN" altLang="en-US" sz="3200" b="1" dirty="0" smtClean="0">
                <a:solidFill>
                  <a:srgbClr val="002060"/>
                </a:solidFill>
              </a:rPr>
              <a:t>维护性</a:t>
            </a:r>
            <a:r>
              <a:rPr lang="zh-CN" altLang="en-US" sz="3200" dirty="0" smtClean="0">
                <a:solidFill>
                  <a:srgbClr val="002060"/>
                </a:solidFill>
              </a:rPr>
              <a:t>和</a:t>
            </a:r>
            <a:r>
              <a:rPr lang="zh-CN" altLang="en-US" sz="3200" b="1" dirty="0" smtClean="0">
                <a:solidFill>
                  <a:srgbClr val="002060"/>
                </a:solidFill>
              </a:rPr>
              <a:t>扩展性</a:t>
            </a:r>
            <a:r>
              <a:rPr lang="zh-CN" altLang="en-US" sz="3200" dirty="0" smtClean="0">
                <a:solidFill>
                  <a:srgbClr val="002060"/>
                </a:solidFill>
              </a:rPr>
              <a:t>。</a:t>
            </a:r>
            <a:endParaRPr lang="zh-CN" altLang="en-US" sz="3200" dirty="0">
              <a:solidFill>
                <a:srgbClr val="00206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应用场景</a:t>
            </a:r>
            <a:endParaRPr lang="zh-CN" altLang="en-US" dirty="0"/>
          </a:p>
        </p:txBody>
      </p:sp>
      <p:sp>
        <p:nvSpPr>
          <p:cNvPr id="3" name="TextBox 2"/>
          <p:cNvSpPr txBox="1"/>
          <p:nvPr/>
        </p:nvSpPr>
        <p:spPr>
          <a:xfrm>
            <a:off x="416496" y="1196752"/>
            <a:ext cx="8208912" cy="4801314"/>
          </a:xfrm>
          <a:prstGeom prst="rect">
            <a:avLst/>
          </a:prstGeom>
          <a:noFill/>
        </p:spPr>
        <p:txBody>
          <a:bodyPr wrap="square" rtlCol="0">
            <a:spAutoFit/>
          </a:bodyPr>
          <a:lstStyle/>
          <a:p>
            <a:r>
              <a:rPr lang="en-US" altLang="zh-CN" sz="3200" dirty="0" smtClean="0">
                <a:solidFill>
                  <a:srgbClr val="002060"/>
                </a:solidFill>
              </a:rPr>
              <a:t>1</a:t>
            </a:r>
            <a:r>
              <a:rPr lang="zh-CN" altLang="en-US" sz="3200" dirty="0" smtClean="0">
                <a:solidFill>
                  <a:srgbClr val="002060"/>
                </a:solidFill>
              </a:rPr>
              <a:t>、 多个类只区别在表现行为不同，可以使用</a:t>
            </a:r>
            <a:r>
              <a:rPr lang="en-US" altLang="zh-CN" sz="3200" dirty="0" smtClean="0">
                <a:solidFill>
                  <a:srgbClr val="002060"/>
                </a:solidFill>
              </a:rPr>
              <a:t>Strategy</a:t>
            </a:r>
            <a:r>
              <a:rPr lang="zh-CN" altLang="en-US" sz="3200" dirty="0" smtClean="0">
                <a:solidFill>
                  <a:srgbClr val="002060"/>
                </a:solidFill>
              </a:rPr>
              <a:t>模式，在运行时动态选择具体要执行的行为。</a:t>
            </a:r>
            <a:endParaRPr lang="en-US" altLang="zh-CN" sz="3200" dirty="0" smtClean="0">
              <a:solidFill>
                <a:srgbClr val="002060"/>
              </a:solidFill>
            </a:endParaRPr>
          </a:p>
          <a:p>
            <a:endParaRPr lang="zh-CN" altLang="en-US" sz="3200" dirty="0" smtClean="0">
              <a:solidFill>
                <a:srgbClr val="002060"/>
              </a:solidFill>
            </a:endParaRPr>
          </a:p>
          <a:p>
            <a:r>
              <a:rPr lang="en-US" altLang="zh-CN" sz="3200" dirty="0" smtClean="0">
                <a:solidFill>
                  <a:srgbClr val="002060"/>
                </a:solidFill>
              </a:rPr>
              <a:t>2</a:t>
            </a:r>
            <a:r>
              <a:rPr lang="zh-CN" altLang="en-US" sz="3200" dirty="0" smtClean="0">
                <a:solidFill>
                  <a:srgbClr val="002060"/>
                </a:solidFill>
              </a:rPr>
              <a:t>、 需要在不同情况下使用不同的策略</a:t>
            </a:r>
            <a:r>
              <a:rPr lang="en-US" altLang="zh-CN" sz="3200" dirty="0" smtClean="0">
                <a:solidFill>
                  <a:srgbClr val="002060"/>
                </a:solidFill>
              </a:rPr>
              <a:t>(</a:t>
            </a:r>
            <a:r>
              <a:rPr lang="zh-CN" altLang="en-US" sz="3200" dirty="0" smtClean="0">
                <a:solidFill>
                  <a:srgbClr val="002060"/>
                </a:solidFill>
              </a:rPr>
              <a:t>算法</a:t>
            </a:r>
            <a:r>
              <a:rPr lang="en-US" altLang="zh-CN" sz="3200" dirty="0" smtClean="0">
                <a:solidFill>
                  <a:srgbClr val="002060"/>
                </a:solidFill>
              </a:rPr>
              <a:t>)</a:t>
            </a:r>
            <a:r>
              <a:rPr lang="zh-CN" altLang="en-US" sz="3200" dirty="0" smtClean="0">
                <a:solidFill>
                  <a:srgbClr val="002060"/>
                </a:solidFill>
              </a:rPr>
              <a:t>，或者策略还可能在未来用其它方式来实现。</a:t>
            </a:r>
            <a:endParaRPr lang="en-US" altLang="zh-CN" sz="3200" dirty="0" smtClean="0">
              <a:solidFill>
                <a:srgbClr val="002060"/>
              </a:solidFill>
            </a:endParaRPr>
          </a:p>
          <a:p>
            <a:endParaRPr lang="zh-CN" altLang="en-US" sz="3200" dirty="0" smtClean="0">
              <a:solidFill>
                <a:srgbClr val="002060"/>
              </a:solidFill>
            </a:endParaRPr>
          </a:p>
          <a:p>
            <a:r>
              <a:rPr lang="en-US" altLang="zh-CN" sz="3200" dirty="0" smtClean="0">
                <a:solidFill>
                  <a:srgbClr val="002060"/>
                </a:solidFill>
              </a:rPr>
              <a:t>3</a:t>
            </a:r>
            <a:r>
              <a:rPr lang="zh-CN" altLang="en-US" sz="3200" dirty="0" smtClean="0">
                <a:solidFill>
                  <a:srgbClr val="002060"/>
                </a:solidFill>
              </a:rPr>
              <a:t>、 对客户隐藏具体策略</a:t>
            </a:r>
            <a:r>
              <a:rPr lang="en-US" altLang="zh-CN" sz="3200" dirty="0" smtClean="0">
                <a:solidFill>
                  <a:srgbClr val="002060"/>
                </a:solidFill>
              </a:rPr>
              <a:t>(</a:t>
            </a:r>
            <a:r>
              <a:rPr lang="zh-CN" altLang="en-US" sz="3200" dirty="0" smtClean="0">
                <a:solidFill>
                  <a:srgbClr val="002060"/>
                </a:solidFill>
              </a:rPr>
              <a:t>算法</a:t>
            </a:r>
            <a:r>
              <a:rPr lang="en-US" altLang="zh-CN" sz="3200" dirty="0" smtClean="0">
                <a:solidFill>
                  <a:srgbClr val="002060"/>
                </a:solidFill>
              </a:rPr>
              <a:t>)</a:t>
            </a:r>
            <a:r>
              <a:rPr lang="zh-CN" altLang="en-US" sz="3200" dirty="0" smtClean="0">
                <a:solidFill>
                  <a:srgbClr val="002060"/>
                </a:solidFill>
              </a:rPr>
              <a:t>的实现细节，彼此完全独立。</a:t>
            </a:r>
          </a:p>
          <a:p>
            <a:endParaRPr lang="zh-CN" alt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目录</a:t>
            </a:r>
            <a:endParaRPr lang="zh-CN" altLang="en-US" dirty="0"/>
          </a:p>
        </p:txBody>
      </p:sp>
      <p:sp>
        <p:nvSpPr>
          <p:cNvPr id="3" name="TextBox 2"/>
          <p:cNvSpPr txBox="1"/>
          <p:nvPr/>
        </p:nvSpPr>
        <p:spPr>
          <a:xfrm>
            <a:off x="1712640" y="1772816"/>
            <a:ext cx="3600400" cy="584775"/>
          </a:xfrm>
          <a:prstGeom prst="rect">
            <a:avLst/>
          </a:prstGeom>
          <a:noFill/>
        </p:spPr>
        <p:txBody>
          <a:bodyPr wrap="square" rtlCol="0">
            <a:spAutoFit/>
          </a:bodyPr>
          <a:lstStyle/>
          <a:p>
            <a:pPr>
              <a:buFont typeface="Wingdings" pitchFamily="2" charset="2"/>
              <a:buChar char="u"/>
            </a:pPr>
            <a:r>
              <a:rPr lang="zh-CN" altLang="en-US" sz="3200" b="1" dirty="0" smtClean="0">
                <a:solidFill>
                  <a:srgbClr val="0000FF"/>
                </a:solidFill>
                <a:hlinkClick r:id="rId2" action="ppaction://hlinksldjump"/>
              </a:rPr>
              <a:t>状态模式</a:t>
            </a:r>
            <a:endParaRPr lang="zh-CN" altLang="en-US" sz="3200" b="1" dirty="0">
              <a:solidFill>
                <a:srgbClr val="0000FF"/>
              </a:solidFill>
            </a:endParaRPr>
          </a:p>
        </p:txBody>
      </p:sp>
      <p:sp>
        <p:nvSpPr>
          <p:cNvPr id="4" name="TextBox 3"/>
          <p:cNvSpPr txBox="1"/>
          <p:nvPr/>
        </p:nvSpPr>
        <p:spPr>
          <a:xfrm>
            <a:off x="2864768" y="2996952"/>
            <a:ext cx="3600400" cy="584775"/>
          </a:xfrm>
          <a:prstGeom prst="rect">
            <a:avLst/>
          </a:prstGeom>
          <a:noFill/>
        </p:spPr>
        <p:txBody>
          <a:bodyPr wrap="square" rtlCol="0">
            <a:spAutoFit/>
          </a:bodyPr>
          <a:lstStyle/>
          <a:p>
            <a:pPr>
              <a:buFont typeface="Wingdings" pitchFamily="2" charset="2"/>
              <a:buChar char="u"/>
            </a:pPr>
            <a:r>
              <a:rPr lang="zh-CN" altLang="en-US" sz="3200" b="1" dirty="0" smtClean="0">
                <a:solidFill>
                  <a:srgbClr val="0000FF"/>
                </a:solidFill>
                <a:hlinkClick r:id="rId3" action="ppaction://hlinksldjump"/>
              </a:rPr>
              <a:t>策略模式</a:t>
            </a:r>
            <a:endParaRPr lang="zh-CN" altLang="en-US" sz="3200" b="1" dirty="0">
              <a:solidFill>
                <a:srgbClr val="0000FF"/>
              </a:solidFill>
            </a:endParaRPr>
          </a:p>
        </p:txBody>
      </p:sp>
      <p:sp>
        <p:nvSpPr>
          <p:cNvPr id="5" name="TextBox 4"/>
          <p:cNvSpPr txBox="1"/>
          <p:nvPr/>
        </p:nvSpPr>
        <p:spPr>
          <a:xfrm>
            <a:off x="4016896" y="4293096"/>
            <a:ext cx="3600400" cy="584775"/>
          </a:xfrm>
          <a:prstGeom prst="rect">
            <a:avLst/>
          </a:prstGeom>
          <a:noFill/>
        </p:spPr>
        <p:txBody>
          <a:bodyPr wrap="square" rtlCol="0">
            <a:spAutoFit/>
          </a:bodyPr>
          <a:lstStyle/>
          <a:p>
            <a:pPr>
              <a:buFont typeface="Wingdings" pitchFamily="2" charset="2"/>
              <a:buChar char="u"/>
            </a:pPr>
            <a:r>
              <a:rPr lang="zh-CN" altLang="en-US" sz="3200" b="1" dirty="0" smtClean="0">
                <a:solidFill>
                  <a:srgbClr val="0000FF"/>
                </a:solidFill>
                <a:hlinkClick r:id="rId4" action="ppaction://hlinksldjump"/>
              </a:rPr>
              <a:t>访问者模式</a:t>
            </a:r>
            <a:endParaRPr lang="zh-CN" altLang="en-US" sz="3200" b="1" dirty="0">
              <a:solidFill>
                <a:srgbClr val="0000FF"/>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策略模式优点</a:t>
            </a:r>
            <a:endParaRPr lang="zh-CN" altLang="en-US" dirty="0"/>
          </a:p>
        </p:txBody>
      </p:sp>
      <p:sp>
        <p:nvSpPr>
          <p:cNvPr id="3" name="TextBox 2"/>
          <p:cNvSpPr txBox="1"/>
          <p:nvPr/>
        </p:nvSpPr>
        <p:spPr>
          <a:xfrm>
            <a:off x="200472" y="1340768"/>
            <a:ext cx="9289032" cy="3816429"/>
          </a:xfrm>
          <a:prstGeom prst="rect">
            <a:avLst/>
          </a:prstGeom>
          <a:noFill/>
        </p:spPr>
        <p:txBody>
          <a:bodyPr wrap="square" rtlCol="0">
            <a:spAutoFit/>
          </a:bodyPr>
          <a:lstStyle/>
          <a:p>
            <a:r>
              <a:rPr lang="en-US" altLang="zh-CN" sz="2800" dirty="0" smtClean="0">
                <a:solidFill>
                  <a:schemeClr val="bg2">
                    <a:lumMod val="25000"/>
                  </a:schemeClr>
                </a:solidFill>
              </a:rPr>
              <a:t>1.</a:t>
            </a:r>
            <a:r>
              <a:rPr lang="zh-CN" altLang="en-US" sz="2800" dirty="0" smtClean="0">
                <a:solidFill>
                  <a:schemeClr val="bg2">
                    <a:lumMod val="25000"/>
                  </a:schemeClr>
                </a:solidFill>
              </a:rPr>
              <a:t>策略模式提供了管理相关的算法族的办法。策略类的等级结构定义了一个算法或行为族。恰当使用继承可以把公共的代码移到父类里面，从而避免代码重复。</a:t>
            </a:r>
            <a:endParaRPr lang="en-US" altLang="zh-CN" sz="2800" dirty="0" smtClean="0">
              <a:solidFill>
                <a:schemeClr val="bg2">
                  <a:lumMod val="25000"/>
                </a:schemeClr>
              </a:solidFill>
            </a:endParaRPr>
          </a:p>
          <a:p>
            <a:endParaRPr lang="zh-CN" altLang="en-US" sz="2800" dirty="0" smtClean="0">
              <a:solidFill>
                <a:schemeClr val="bg2">
                  <a:lumMod val="25000"/>
                </a:schemeClr>
              </a:solidFill>
            </a:endParaRPr>
          </a:p>
          <a:p>
            <a:r>
              <a:rPr lang="en-US" altLang="zh-CN" sz="2800" dirty="0" smtClean="0">
                <a:solidFill>
                  <a:schemeClr val="bg2">
                    <a:lumMod val="25000"/>
                  </a:schemeClr>
                </a:solidFill>
              </a:rPr>
              <a:t>2.</a:t>
            </a:r>
            <a:r>
              <a:rPr lang="zh-CN" altLang="en-US" sz="2800" dirty="0" smtClean="0">
                <a:solidFill>
                  <a:schemeClr val="bg2">
                    <a:lumMod val="25000"/>
                  </a:schemeClr>
                </a:solidFill>
              </a:rPr>
              <a:t>使用策略模式可以避免使用多重条件</a:t>
            </a:r>
            <a:r>
              <a:rPr lang="en-US" altLang="zh-CN" sz="2800" dirty="0" smtClean="0">
                <a:solidFill>
                  <a:schemeClr val="bg2">
                    <a:lumMod val="25000"/>
                  </a:schemeClr>
                </a:solidFill>
              </a:rPr>
              <a:t>(if-else)</a:t>
            </a:r>
            <a:r>
              <a:rPr lang="zh-CN" altLang="en-US" sz="2800" dirty="0" smtClean="0">
                <a:solidFill>
                  <a:schemeClr val="bg2">
                    <a:lumMod val="25000"/>
                  </a:schemeClr>
                </a:solidFill>
              </a:rPr>
              <a:t>语句。多重条件语句不易维护，它把采取哪一种算法或采取哪一种行为的逻辑与算法或行为的逻辑混合在一起，统统列在一个多重条件语句里面，比使用继承的办法还要原始和落后。</a:t>
            </a:r>
          </a:p>
          <a:p>
            <a:endParaRPr lang="zh-CN" alt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策略模式缺点</a:t>
            </a:r>
            <a:endParaRPr lang="zh-CN" altLang="en-US" dirty="0"/>
          </a:p>
        </p:txBody>
      </p:sp>
      <p:sp>
        <p:nvSpPr>
          <p:cNvPr id="3" name="TextBox 2"/>
          <p:cNvSpPr txBox="1"/>
          <p:nvPr/>
        </p:nvSpPr>
        <p:spPr>
          <a:xfrm>
            <a:off x="560512" y="1124744"/>
            <a:ext cx="8424936" cy="4801314"/>
          </a:xfrm>
          <a:prstGeom prst="rect">
            <a:avLst/>
          </a:prstGeom>
          <a:noFill/>
        </p:spPr>
        <p:txBody>
          <a:bodyPr wrap="square" rtlCol="0">
            <a:spAutoFit/>
          </a:bodyPr>
          <a:lstStyle/>
          <a:p>
            <a:r>
              <a:rPr lang="en-US" altLang="zh-CN" sz="3200" dirty="0" smtClean="0">
                <a:solidFill>
                  <a:schemeClr val="bg2">
                    <a:lumMod val="25000"/>
                  </a:schemeClr>
                </a:solidFill>
              </a:rPr>
              <a:t>1.</a:t>
            </a:r>
            <a:r>
              <a:rPr lang="zh-CN" altLang="en-US" sz="3200" dirty="0" smtClean="0">
                <a:solidFill>
                  <a:schemeClr val="bg2">
                    <a:lumMod val="25000"/>
                  </a:schemeClr>
                </a:solidFill>
              </a:rPr>
              <a:t>客户端必须知道所有的策略类，并自行决定使用哪一个策略类。这就意味着客户端必须理解这些算法的区别，以便适时选择恰当的算法类。换言之，策略模式只适用于客户端知道算法或行为的情况。</a:t>
            </a:r>
            <a:endParaRPr lang="en-US" altLang="zh-CN" sz="3200" dirty="0" smtClean="0">
              <a:solidFill>
                <a:schemeClr val="bg2">
                  <a:lumMod val="25000"/>
                </a:schemeClr>
              </a:solidFill>
            </a:endParaRPr>
          </a:p>
          <a:p>
            <a:endParaRPr lang="zh-CN" altLang="en-US" sz="3200" dirty="0" smtClean="0">
              <a:solidFill>
                <a:schemeClr val="bg2">
                  <a:lumMod val="25000"/>
                </a:schemeClr>
              </a:solidFill>
            </a:endParaRPr>
          </a:p>
          <a:p>
            <a:r>
              <a:rPr lang="en-US" altLang="zh-CN" sz="3200" dirty="0" smtClean="0">
                <a:solidFill>
                  <a:schemeClr val="bg2">
                    <a:lumMod val="25000"/>
                  </a:schemeClr>
                </a:solidFill>
              </a:rPr>
              <a:t>2.</a:t>
            </a:r>
            <a:r>
              <a:rPr lang="zh-CN" altLang="en-US" sz="3200" dirty="0" smtClean="0">
                <a:solidFill>
                  <a:schemeClr val="bg2">
                    <a:lumMod val="25000"/>
                  </a:schemeClr>
                </a:solidFill>
              </a:rPr>
              <a:t>由于策略模式把每个具体的策略实现都单独封装成为类，如果备选的策略很多的话，那么对象的数目就会很可观。</a:t>
            </a:r>
          </a:p>
          <a:p>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访问者模式定义</a:t>
            </a:r>
            <a:endParaRPr lang="zh-CN" altLang="en-US" dirty="0"/>
          </a:p>
        </p:txBody>
      </p:sp>
      <p:sp>
        <p:nvSpPr>
          <p:cNvPr id="3" name="TextBox 2"/>
          <p:cNvSpPr txBox="1"/>
          <p:nvPr/>
        </p:nvSpPr>
        <p:spPr>
          <a:xfrm>
            <a:off x="632520" y="1196752"/>
            <a:ext cx="8640960" cy="2308324"/>
          </a:xfrm>
          <a:prstGeom prst="rect">
            <a:avLst/>
          </a:prstGeom>
          <a:noFill/>
        </p:spPr>
        <p:txBody>
          <a:bodyPr wrap="square" rtlCol="0">
            <a:spAutoFit/>
          </a:bodyPr>
          <a:lstStyle/>
          <a:p>
            <a:r>
              <a:rPr lang="zh-CN" altLang="en-US" sz="3600" b="1" dirty="0" smtClean="0">
                <a:solidFill>
                  <a:srgbClr val="C00000"/>
                </a:solidFill>
              </a:rPr>
              <a:t>        访问者模式即表示一个作用于某对象结构中的各元素的操作，它使我们可以在不改变各元素的类的前提下定义作用于这些元素的新操作。</a:t>
            </a:r>
            <a:endParaRPr lang="zh-CN" altLang="en-US" sz="3600" b="1" dirty="0">
              <a:solidFill>
                <a:srgbClr val="C00000"/>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a:t>
            </a:r>
            <a:endParaRPr lang="zh-CN" altLang="en-US" dirty="0"/>
          </a:p>
        </p:txBody>
      </p:sp>
      <p:pic>
        <p:nvPicPr>
          <p:cNvPr id="28674" name="Picture 2" descr="http://img.blog.csdn.net/20130925212742484?watermark/2/text/aHR0cDovL2Jsb2cuY3Nkbi5uZXQvY2hlbnNzeQ==/font/5a6L5L2T/fontsize/400/fill/I0JBQkFCMA==/dissolve/70/gravity/SouthEast"/>
          <p:cNvPicPr>
            <a:picLocks noChangeAspect="1" noChangeArrowheads="1"/>
          </p:cNvPicPr>
          <p:nvPr/>
        </p:nvPicPr>
        <p:blipFill>
          <a:blip r:embed="rId2" cstate="print"/>
          <a:srcRect/>
          <a:stretch>
            <a:fillRect/>
          </a:stretch>
        </p:blipFill>
        <p:spPr bwMode="auto">
          <a:xfrm>
            <a:off x="920552" y="908720"/>
            <a:ext cx="7992888" cy="5616624"/>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a:t>
            </a:r>
            <a:r>
              <a:rPr lang="en-US" altLang="zh-CN" dirty="0" smtClean="0"/>
              <a:t>UML</a:t>
            </a:r>
            <a:endParaRPr lang="zh-CN" altLang="en-US" dirty="0"/>
          </a:p>
        </p:txBody>
      </p:sp>
      <p:pic>
        <p:nvPicPr>
          <p:cNvPr id="1026" name="Picture 2" descr="http://img.blog.csdn.net/20130925212841187?watermark/2/text/aHR0cDovL2Jsb2cuY3Nkbi5uZXQvY2hlbnNzeQ==/font/5a6L5L2T/fontsize/400/fill/I0JBQkFCMA==/dissolve/70/gravity/SouthEast"/>
          <p:cNvPicPr>
            <a:picLocks noChangeAspect="1" noChangeArrowheads="1"/>
          </p:cNvPicPr>
          <p:nvPr/>
        </p:nvPicPr>
        <p:blipFill>
          <a:blip r:embed="rId2" cstate="print"/>
          <a:srcRect/>
          <a:stretch>
            <a:fillRect/>
          </a:stretch>
        </p:blipFill>
        <p:spPr bwMode="auto">
          <a:xfrm>
            <a:off x="2504728" y="908720"/>
            <a:ext cx="7285856" cy="5593561"/>
          </a:xfrm>
          <a:prstGeom prst="rect">
            <a:avLst/>
          </a:prstGeom>
          <a:noFill/>
        </p:spPr>
      </p:pic>
      <p:sp>
        <p:nvSpPr>
          <p:cNvPr id="5" name="矩形 4"/>
          <p:cNvSpPr/>
          <p:nvPr/>
        </p:nvSpPr>
        <p:spPr>
          <a:xfrm>
            <a:off x="200472" y="1052736"/>
            <a:ext cx="2232248" cy="2088232"/>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smtClean="0">
                <a:solidFill>
                  <a:schemeClr val="bg1"/>
                </a:solidFill>
              </a:rPr>
              <a:t>Vistor</a:t>
            </a:r>
            <a:r>
              <a:rPr lang="en-US" altLang="zh-CN" sz="2000" b="1" dirty="0" smtClean="0">
                <a:solidFill>
                  <a:schemeClr val="bg1"/>
                </a:solidFill>
              </a:rPr>
              <a:t>:</a:t>
            </a:r>
            <a:r>
              <a:rPr lang="zh-CN" altLang="en-US" sz="2000" b="1" dirty="0" smtClean="0">
                <a:solidFill>
                  <a:schemeClr val="bg1"/>
                </a:solidFill>
              </a:rPr>
              <a:t> 抽象访问者。为该对象结构中的</a:t>
            </a:r>
            <a:r>
              <a:rPr lang="en-US" altLang="zh-CN" sz="2000" b="1" dirty="0" err="1" smtClean="0">
                <a:solidFill>
                  <a:schemeClr val="bg1"/>
                </a:solidFill>
              </a:rPr>
              <a:t>ConcreteElement</a:t>
            </a:r>
            <a:r>
              <a:rPr lang="zh-CN" altLang="en-US" sz="2000" b="1" dirty="0" smtClean="0">
                <a:solidFill>
                  <a:schemeClr val="bg1"/>
                </a:solidFill>
              </a:rPr>
              <a:t>的每一个类声明的一个操作。</a:t>
            </a:r>
            <a:endParaRPr lang="zh-CN" altLang="en-US" sz="2000" b="1" dirty="0">
              <a:solidFill>
                <a:schemeClr val="bg1"/>
              </a:solidFill>
            </a:endParaRPr>
          </a:p>
        </p:txBody>
      </p:sp>
      <p:sp>
        <p:nvSpPr>
          <p:cNvPr id="6" name="矩形 5"/>
          <p:cNvSpPr/>
          <p:nvPr/>
        </p:nvSpPr>
        <p:spPr>
          <a:xfrm>
            <a:off x="200472" y="1052736"/>
            <a:ext cx="2232248" cy="2088232"/>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smtClean="0"/>
              <a:t>ConcreteVisitor</a:t>
            </a:r>
            <a:r>
              <a:rPr lang="en-US" altLang="zh-CN" sz="2000" b="1" dirty="0" smtClean="0"/>
              <a:t>: </a:t>
            </a:r>
            <a:r>
              <a:rPr lang="zh-CN" altLang="en-US" sz="2000" b="1" dirty="0" smtClean="0"/>
              <a:t>具体访问者。实现</a:t>
            </a:r>
            <a:r>
              <a:rPr lang="en-US" altLang="zh-CN" sz="2000" b="1" dirty="0" smtClean="0"/>
              <a:t>Visitor</a:t>
            </a:r>
            <a:r>
              <a:rPr lang="zh-CN" altLang="en-US" sz="2000" b="1" dirty="0" smtClean="0"/>
              <a:t>申明的每一个操作，每一个操作实现算法的一部分。</a:t>
            </a:r>
            <a:endParaRPr lang="zh-CN" altLang="en-US" sz="2000" b="1" dirty="0">
              <a:solidFill>
                <a:schemeClr val="bg1"/>
              </a:solidFill>
            </a:endParaRPr>
          </a:p>
        </p:txBody>
      </p:sp>
      <p:sp>
        <p:nvSpPr>
          <p:cNvPr id="7" name="矩形 6"/>
          <p:cNvSpPr/>
          <p:nvPr/>
        </p:nvSpPr>
        <p:spPr>
          <a:xfrm>
            <a:off x="200472" y="1052736"/>
            <a:ext cx="2232248" cy="2088232"/>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Element:</a:t>
            </a:r>
            <a:r>
              <a:rPr lang="zh-CN" altLang="en-US" sz="2000" b="1" dirty="0" smtClean="0"/>
              <a:t> 抽象元素。定义一个</a:t>
            </a:r>
            <a:r>
              <a:rPr lang="en-US" altLang="zh-CN" sz="2000" b="1" dirty="0" smtClean="0"/>
              <a:t>Accept</a:t>
            </a:r>
            <a:r>
              <a:rPr lang="zh-CN" altLang="en-US" sz="2000" b="1" dirty="0" smtClean="0"/>
              <a:t>操作，它以一个访问者为参数。</a:t>
            </a:r>
            <a:r>
              <a:rPr lang="zh-CN" altLang="en-US" sz="2000" dirty="0" smtClean="0"/>
              <a:t> </a:t>
            </a:r>
            <a:endParaRPr lang="zh-CN" altLang="en-US" sz="2000" b="1" dirty="0">
              <a:solidFill>
                <a:schemeClr val="bg1"/>
              </a:solidFill>
            </a:endParaRPr>
          </a:p>
        </p:txBody>
      </p:sp>
      <p:sp>
        <p:nvSpPr>
          <p:cNvPr id="8" name="矩形 7"/>
          <p:cNvSpPr/>
          <p:nvPr/>
        </p:nvSpPr>
        <p:spPr>
          <a:xfrm>
            <a:off x="200472" y="1052736"/>
            <a:ext cx="2232248" cy="2088232"/>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 </a:t>
            </a:r>
            <a:r>
              <a:rPr lang="en-US" altLang="zh-CN" sz="2000" b="1" dirty="0" err="1" smtClean="0"/>
              <a:t>ConcreteElement</a:t>
            </a:r>
            <a:r>
              <a:rPr lang="en-US" altLang="zh-CN" sz="2000" b="1" dirty="0" smtClean="0"/>
              <a:t>: </a:t>
            </a:r>
            <a:r>
              <a:rPr lang="zh-CN" altLang="en-US" sz="2000" b="1" dirty="0" smtClean="0"/>
              <a:t>具体元素 。实现</a:t>
            </a:r>
            <a:r>
              <a:rPr lang="en-US" altLang="zh-CN" sz="2000" b="1" dirty="0" smtClean="0"/>
              <a:t>Accept</a:t>
            </a:r>
            <a:r>
              <a:rPr lang="zh-CN" altLang="en-US" sz="2000" b="1" dirty="0" smtClean="0"/>
              <a:t>操作。</a:t>
            </a:r>
            <a:endParaRPr lang="zh-CN" altLang="en-US" sz="2000" b="1" dirty="0">
              <a:solidFill>
                <a:schemeClr val="bg1"/>
              </a:solidFill>
            </a:endParaRPr>
          </a:p>
        </p:txBody>
      </p:sp>
      <p:sp>
        <p:nvSpPr>
          <p:cNvPr id="9" name="矩形 8"/>
          <p:cNvSpPr/>
          <p:nvPr/>
        </p:nvSpPr>
        <p:spPr>
          <a:xfrm>
            <a:off x="200472" y="1052736"/>
            <a:ext cx="2232248" cy="2088232"/>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t> </a:t>
            </a:r>
            <a:r>
              <a:rPr lang="en-US" altLang="zh-CN" sz="2000" b="1" dirty="0" err="1" smtClean="0"/>
              <a:t>ObjectStructure</a:t>
            </a:r>
            <a:r>
              <a:rPr lang="en-US" altLang="zh-CN" sz="2000" b="1" dirty="0" smtClean="0"/>
              <a:t>:</a:t>
            </a:r>
            <a:r>
              <a:rPr lang="zh-CN" altLang="en-US" sz="2000" b="1" dirty="0" smtClean="0"/>
              <a:t> 对象结构。能够枚举它的元素，可以提供一个高层的接口来允许访问者访问它的元素。</a:t>
            </a:r>
            <a:endParaRPr lang="zh-CN" altLang="en-US" sz="20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10" presetClass="exit" presetSubtype="0" fill="hold" grpId="1" nodeType="withEffect">
                                  <p:stCondLst>
                                    <p:cond delay="0"/>
                                  </p:stCondLst>
                                  <p:childTnLst>
                                    <p:animEffect transition="out" filter="fade">
                                      <p:cBhvr>
                                        <p:cTn id="14" dur="2000"/>
                                        <p:tgtEl>
                                          <p:spTgt spid="5"/>
                                        </p:tgtEl>
                                      </p:cBhvr>
                                    </p:animEffect>
                                    <p:set>
                                      <p:cBhvr>
                                        <p:cTn id="15" dur="1" fill="hold">
                                          <p:stCondLst>
                                            <p:cond delay="1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2000"/>
                                        <p:tgtEl>
                                          <p:spTgt spid="6"/>
                                        </p:tgtEl>
                                      </p:cBhvr>
                                    </p:animEffect>
                                    <p:set>
                                      <p:cBhvr>
                                        <p:cTn id="23" dur="1" fill="hold">
                                          <p:stCondLst>
                                            <p:cond delay="19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10" presetClass="exit" presetSubtype="0" fill="hold" grpId="1" nodeType="withEffect">
                                  <p:stCondLst>
                                    <p:cond delay="0"/>
                                  </p:stCondLst>
                                  <p:childTnLst>
                                    <p:animEffect transition="out" filter="fade">
                                      <p:cBhvr>
                                        <p:cTn id="30" dur="2000"/>
                                        <p:tgtEl>
                                          <p:spTgt spid="7"/>
                                        </p:tgtEl>
                                      </p:cBhvr>
                                    </p:animEffect>
                                    <p:set>
                                      <p:cBhvr>
                                        <p:cTn id="31" dur="1" fill="hold">
                                          <p:stCondLst>
                                            <p:cond delay="19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10" presetClass="exit" presetSubtype="0" fill="hold" grpId="1" nodeType="withEffect">
                                  <p:stCondLst>
                                    <p:cond delay="0"/>
                                  </p:stCondLst>
                                  <p:childTnLst>
                                    <p:animEffect transition="out" filter="fade">
                                      <p:cBhvr>
                                        <p:cTn id="38" dur="2000"/>
                                        <p:tgtEl>
                                          <p:spTgt spid="8"/>
                                        </p:tgtEl>
                                      </p:cBhvr>
                                    </p:animEffect>
                                    <p:set>
                                      <p:cBhvr>
                                        <p:cTn id="39"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案例</a:t>
            </a:r>
            <a:r>
              <a:rPr lang="en-US" altLang="zh-CN" dirty="0" smtClean="0"/>
              <a:t>UML</a:t>
            </a:r>
            <a:endParaRPr lang="zh-CN" altLang="en-US" dirty="0"/>
          </a:p>
        </p:txBody>
      </p:sp>
      <p:pic>
        <p:nvPicPr>
          <p:cNvPr id="35842" name="Picture 2" descr="http://img.blog.csdn.net/20130925212916390?watermark/2/text/aHR0cDovL2Jsb2cuY3Nkbi5uZXQvY2hlbnNzeQ==/font/5a6L5L2T/fontsize/400/fill/I0JBQkFCMA==/dissolve/70/gravity/SouthEast"/>
          <p:cNvPicPr>
            <a:picLocks noChangeAspect="1" noChangeArrowheads="1"/>
          </p:cNvPicPr>
          <p:nvPr/>
        </p:nvPicPr>
        <p:blipFill>
          <a:blip r:embed="rId2" cstate="print"/>
          <a:srcRect/>
          <a:stretch>
            <a:fillRect/>
          </a:stretch>
        </p:blipFill>
        <p:spPr bwMode="auto">
          <a:xfrm>
            <a:off x="344488" y="908720"/>
            <a:ext cx="9086481" cy="5157192"/>
          </a:xfrm>
          <a:prstGeom prst="rect">
            <a:avLst/>
          </a:prstGeom>
          <a:noFill/>
        </p:spPr>
      </p:pic>
      <p:sp>
        <p:nvSpPr>
          <p:cNvPr id="4" name="TextBox 3"/>
          <p:cNvSpPr txBox="1"/>
          <p:nvPr/>
        </p:nvSpPr>
        <p:spPr>
          <a:xfrm>
            <a:off x="7473280" y="6381328"/>
            <a:ext cx="2016224" cy="369332"/>
          </a:xfrm>
          <a:prstGeom prst="rect">
            <a:avLst/>
          </a:prstGeom>
          <a:noFill/>
        </p:spPr>
        <p:txBody>
          <a:bodyPr wrap="square" rtlCol="0">
            <a:spAutoFit/>
          </a:bodyPr>
          <a:lstStyle/>
          <a:p>
            <a:r>
              <a:rPr lang="en-US" altLang="zh-CN" dirty="0" smtClean="0">
                <a:hlinkClick r:id="rId3" action="ppaction://hlinkfile"/>
              </a:rPr>
              <a:t>See code</a:t>
            </a:r>
            <a:endParaRPr lang="zh-CN" alt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注意</a:t>
            </a:r>
            <a:endParaRPr lang="zh-CN" altLang="en-US" dirty="0"/>
          </a:p>
        </p:txBody>
      </p:sp>
      <p:sp>
        <p:nvSpPr>
          <p:cNvPr id="3" name="TextBox 2"/>
          <p:cNvSpPr txBox="1"/>
          <p:nvPr/>
        </p:nvSpPr>
        <p:spPr>
          <a:xfrm>
            <a:off x="992560" y="1412776"/>
            <a:ext cx="8352928" cy="3046988"/>
          </a:xfrm>
          <a:prstGeom prst="rect">
            <a:avLst/>
          </a:prstGeom>
          <a:noFill/>
        </p:spPr>
        <p:txBody>
          <a:bodyPr wrap="square" rtlCol="0">
            <a:spAutoFit/>
          </a:bodyPr>
          <a:lstStyle/>
          <a:p>
            <a:r>
              <a:rPr lang="zh-CN" altLang="en-US" sz="3200" dirty="0" smtClean="0">
                <a:solidFill>
                  <a:srgbClr val="002060"/>
                </a:solidFill>
              </a:rPr>
              <a:t>       访问者模式适用于数据结构相对稳定的系统。它是将数据的操作与数据结构进行分离了，如果某个系统的数据结构相对稳定，但是操作</a:t>
            </a:r>
            <a:r>
              <a:rPr lang="zh-CN" altLang="en-US" sz="3200" b="1" dirty="0" smtClean="0">
                <a:solidFill>
                  <a:srgbClr val="002060"/>
                </a:solidFill>
                <a:hlinkClick r:id="rId2" tooltip="算法与数据结构知识库"/>
              </a:rPr>
              <a:t>算法</a:t>
            </a:r>
            <a:r>
              <a:rPr lang="zh-CN" altLang="en-US" sz="3200" dirty="0" smtClean="0">
                <a:solidFill>
                  <a:srgbClr val="002060"/>
                </a:solidFill>
              </a:rPr>
              <a:t>易于变化的话，就比较适用适用访问者模式，因为访问者模式使得算法操作的增加变得比较简单了。</a:t>
            </a:r>
            <a:endParaRPr lang="zh-CN" altLang="en-US" sz="3200" dirty="0">
              <a:solidFill>
                <a:srgbClr val="002060"/>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访问者模式优点</a:t>
            </a:r>
            <a:endParaRPr lang="zh-CN" altLang="en-US" dirty="0"/>
          </a:p>
        </p:txBody>
      </p:sp>
      <p:sp>
        <p:nvSpPr>
          <p:cNvPr id="3" name="TextBox 2"/>
          <p:cNvSpPr txBox="1"/>
          <p:nvPr/>
        </p:nvSpPr>
        <p:spPr>
          <a:xfrm>
            <a:off x="704528" y="1196752"/>
            <a:ext cx="8784976" cy="4093428"/>
          </a:xfrm>
          <a:prstGeom prst="rect">
            <a:avLst/>
          </a:prstGeom>
          <a:noFill/>
        </p:spPr>
        <p:txBody>
          <a:bodyPr wrap="square" rtlCol="0">
            <a:spAutoFit/>
          </a:bodyPr>
          <a:lstStyle/>
          <a:p>
            <a:r>
              <a:rPr lang="en-US" altLang="zh-CN" sz="3200" dirty="0" smtClean="0">
                <a:solidFill>
                  <a:srgbClr val="002060"/>
                </a:solidFill>
              </a:rPr>
              <a:t>1</a:t>
            </a:r>
            <a:r>
              <a:rPr lang="zh-CN" altLang="en-US" sz="3200" dirty="0" smtClean="0">
                <a:solidFill>
                  <a:srgbClr val="002060"/>
                </a:solidFill>
              </a:rPr>
              <a:t>、使得新增新的访问操作变得更加简单。</a:t>
            </a:r>
            <a:endParaRPr lang="en-US" altLang="zh-CN" sz="3200" dirty="0" smtClean="0">
              <a:solidFill>
                <a:srgbClr val="002060"/>
              </a:solidFill>
            </a:endParaRPr>
          </a:p>
          <a:p>
            <a:endParaRPr lang="en-US" altLang="zh-CN" sz="3200" dirty="0" smtClean="0">
              <a:solidFill>
                <a:srgbClr val="002060"/>
              </a:solidFill>
            </a:endParaRPr>
          </a:p>
          <a:p>
            <a:r>
              <a:rPr lang="en-US" altLang="zh-CN" sz="3200" dirty="0" smtClean="0">
                <a:solidFill>
                  <a:srgbClr val="002060"/>
                </a:solidFill>
              </a:rPr>
              <a:t>2</a:t>
            </a:r>
            <a:r>
              <a:rPr lang="zh-CN" altLang="en-US" sz="3200" dirty="0" smtClean="0">
                <a:solidFill>
                  <a:srgbClr val="002060"/>
                </a:solidFill>
              </a:rPr>
              <a:t>、能够使得用户在不修改现有类的层次结构下，定义该类层次结构的操作。</a:t>
            </a:r>
            <a:endParaRPr lang="en-US" altLang="zh-CN" sz="3200" dirty="0" smtClean="0">
              <a:solidFill>
                <a:srgbClr val="002060"/>
              </a:solidFill>
            </a:endParaRPr>
          </a:p>
          <a:p>
            <a:endParaRPr lang="zh-CN" altLang="en-US" sz="3200" dirty="0" smtClean="0">
              <a:solidFill>
                <a:srgbClr val="002060"/>
              </a:solidFill>
            </a:endParaRPr>
          </a:p>
          <a:p>
            <a:r>
              <a:rPr lang="en-US" altLang="zh-CN" sz="3200" dirty="0" smtClean="0">
                <a:solidFill>
                  <a:srgbClr val="002060"/>
                </a:solidFill>
              </a:rPr>
              <a:t>3</a:t>
            </a:r>
            <a:r>
              <a:rPr lang="zh-CN" altLang="en-US" sz="3200" dirty="0" smtClean="0">
                <a:solidFill>
                  <a:srgbClr val="002060"/>
                </a:solidFill>
              </a:rPr>
              <a:t>、将有关元素对象的访问行为集中到一个访问者对象中，而不是分散搞一个个的元素类中。</a:t>
            </a:r>
          </a:p>
          <a:p>
            <a:r>
              <a:rPr lang="zh-CN" altLang="en-US" dirty="0" smtClean="0"/>
              <a:t/>
            </a:r>
            <a:br>
              <a:rPr lang="zh-CN" altLang="en-US" dirty="0" smtClean="0"/>
            </a:br>
            <a:endParaRPr lang="zh-CN" alt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访问者模式缺点</a:t>
            </a:r>
            <a:endParaRPr lang="zh-CN" altLang="en-US" dirty="0"/>
          </a:p>
        </p:txBody>
      </p:sp>
      <p:sp>
        <p:nvSpPr>
          <p:cNvPr id="3" name="TextBox 2"/>
          <p:cNvSpPr txBox="1"/>
          <p:nvPr/>
        </p:nvSpPr>
        <p:spPr>
          <a:xfrm>
            <a:off x="416496" y="1268760"/>
            <a:ext cx="8856984" cy="4247317"/>
          </a:xfrm>
          <a:prstGeom prst="rect">
            <a:avLst/>
          </a:prstGeom>
          <a:noFill/>
        </p:spPr>
        <p:txBody>
          <a:bodyPr wrap="square" rtlCol="0">
            <a:spAutoFit/>
          </a:bodyPr>
          <a:lstStyle/>
          <a:p>
            <a:r>
              <a:rPr lang="en-US" altLang="zh-CN" sz="2800" dirty="0" smtClean="0">
                <a:solidFill>
                  <a:srgbClr val="002060"/>
                </a:solidFill>
              </a:rPr>
              <a:t>1</a:t>
            </a:r>
            <a:r>
              <a:rPr lang="zh-CN" altLang="en-US" sz="2800" dirty="0" smtClean="0">
                <a:solidFill>
                  <a:srgbClr val="002060"/>
                </a:solidFill>
              </a:rPr>
              <a:t>、增加新的元素类很困难。在访问者模式中，每增加一个新的元素类都意味着要在抽象访问者角色中增加一个新的抽象操作，并在每一个具体访问者类中增加相应的具体操作，违背了“开闭原则”的要求。</a:t>
            </a:r>
            <a:endParaRPr lang="en-US" altLang="zh-CN" sz="2800" dirty="0" smtClean="0">
              <a:solidFill>
                <a:srgbClr val="002060"/>
              </a:solidFill>
            </a:endParaRPr>
          </a:p>
          <a:p>
            <a:r>
              <a:rPr lang="zh-CN" altLang="en-US" sz="2800" dirty="0" smtClean="0">
                <a:solidFill>
                  <a:srgbClr val="002060"/>
                </a:solidFill>
              </a:rPr>
              <a:t/>
            </a:r>
            <a:br>
              <a:rPr lang="zh-CN" altLang="en-US" sz="2800" dirty="0" smtClean="0">
                <a:solidFill>
                  <a:srgbClr val="002060"/>
                </a:solidFill>
              </a:rPr>
            </a:br>
            <a:r>
              <a:rPr lang="en-US" altLang="zh-CN" sz="2800" dirty="0" smtClean="0">
                <a:solidFill>
                  <a:srgbClr val="002060"/>
                </a:solidFill>
              </a:rPr>
              <a:t>2</a:t>
            </a:r>
            <a:r>
              <a:rPr lang="zh-CN" altLang="en-US" sz="2800" dirty="0" smtClean="0">
                <a:solidFill>
                  <a:srgbClr val="002060"/>
                </a:solidFill>
              </a:rPr>
              <a:t>、破坏封装。当采用访问者模式的时候，就会打破组合类的封装。</a:t>
            </a:r>
            <a:endParaRPr lang="en-US" altLang="zh-CN" sz="2800" dirty="0" smtClean="0">
              <a:solidFill>
                <a:srgbClr val="002060"/>
              </a:solidFill>
            </a:endParaRPr>
          </a:p>
          <a:p>
            <a:endParaRPr lang="zh-CN" altLang="en-US" sz="2800" dirty="0" smtClean="0">
              <a:solidFill>
                <a:srgbClr val="002060"/>
              </a:solidFill>
            </a:endParaRPr>
          </a:p>
          <a:p>
            <a:r>
              <a:rPr lang="en-US" altLang="zh-CN" sz="2800" dirty="0" smtClean="0">
                <a:solidFill>
                  <a:srgbClr val="002060"/>
                </a:solidFill>
              </a:rPr>
              <a:t>3</a:t>
            </a:r>
            <a:r>
              <a:rPr lang="zh-CN" altLang="en-US" sz="2800" dirty="0" smtClean="0">
                <a:solidFill>
                  <a:srgbClr val="002060"/>
                </a:solidFill>
              </a:rPr>
              <a:t>、比较难理解。貌似是最难的设计模式了。</a:t>
            </a:r>
          </a:p>
          <a:p>
            <a:endParaRPr lang="zh-CN" alt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适用场景</a:t>
            </a:r>
            <a:endParaRPr lang="zh-CN" altLang="en-US" dirty="0"/>
          </a:p>
        </p:txBody>
      </p:sp>
      <p:sp>
        <p:nvSpPr>
          <p:cNvPr id="3" name="TextBox 2"/>
          <p:cNvSpPr txBox="1"/>
          <p:nvPr/>
        </p:nvSpPr>
        <p:spPr>
          <a:xfrm>
            <a:off x="128464" y="1340768"/>
            <a:ext cx="9417496" cy="3816429"/>
          </a:xfrm>
          <a:prstGeom prst="rect">
            <a:avLst/>
          </a:prstGeom>
          <a:noFill/>
        </p:spPr>
        <p:txBody>
          <a:bodyPr wrap="square" rtlCol="0">
            <a:spAutoFit/>
          </a:bodyPr>
          <a:lstStyle/>
          <a:p>
            <a:r>
              <a:rPr lang="zh-CN" altLang="en-US" sz="3200" dirty="0" smtClean="0">
                <a:solidFill>
                  <a:srgbClr val="002060"/>
                </a:solidFill>
              </a:rPr>
              <a:t>  </a:t>
            </a:r>
            <a:r>
              <a:rPr lang="en-US" altLang="zh-CN" sz="3200" dirty="0" smtClean="0">
                <a:solidFill>
                  <a:srgbClr val="002060"/>
                </a:solidFill>
              </a:rPr>
              <a:t>1</a:t>
            </a:r>
            <a:r>
              <a:rPr lang="zh-CN" altLang="en-US" sz="3200" dirty="0" smtClean="0">
                <a:solidFill>
                  <a:srgbClr val="002060"/>
                </a:solidFill>
              </a:rPr>
              <a:t>、对象结构中对象对应的类很少改变，但经常需要在此对象结构上定义新的操作。</a:t>
            </a:r>
            <a:endParaRPr lang="en-US" altLang="zh-CN" sz="3200" dirty="0" smtClean="0">
              <a:solidFill>
                <a:srgbClr val="002060"/>
              </a:solidFill>
            </a:endParaRPr>
          </a:p>
          <a:p>
            <a:endParaRPr lang="zh-CN" altLang="en-US" sz="3200" dirty="0" smtClean="0">
              <a:solidFill>
                <a:srgbClr val="002060"/>
              </a:solidFill>
            </a:endParaRPr>
          </a:p>
          <a:p>
            <a:r>
              <a:rPr lang="zh-CN" altLang="en-US" sz="3200" dirty="0" smtClean="0">
                <a:solidFill>
                  <a:srgbClr val="002060"/>
                </a:solidFill>
              </a:rPr>
              <a:t>  </a:t>
            </a:r>
            <a:r>
              <a:rPr lang="en-US" altLang="zh-CN" sz="3200" dirty="0" smtClean="0">
                <a:solidFill>
                  <a:srgbClr val="002060"/>
                </a:solidFill>
              </a:rPr>
              <a:t>2</a:t>
            </a:r>
            <a:r>
              <a:rPr lang="zh-CN" altLang="en-US" sz="3200" dirty="0" smtClean="0">
                <a:solidFill>
                  <a:srgbClr val="002060"/>
                </a:solidFill>
              </a:rPr>
              <a:t>、需要对一个对象结构中的对象进行很多不同的并且不相关的操作，而需要避免让这些操作“污染”这些对象的类，也不希望在增加新操作时修改这些类。</a:t>
            </a:r>
          </a:p>
          <a:p>
            <a:endParaRPr lang="zh-CN" alt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657" y="115888"/>
            <a:ext cx="9545191" cy="523220"/>
          </a:xfrm>
        </p:spPr>
        <p:txBody>
          <a:bodyPr/>
          <a:lstStyle/>
          <a:p>
            <a:r>
              <a:rPr lang="zh-CN" altLang="en-US" dirty="0" smtClean="0"/>
              <a:t>状态模式</a:t>
            </a:r>
            <a:endParaRPr lang="zh-CN" altLang="en-US" dirty="0"/>
          </a:p>
        </p:txBody>
      </p:sp>
      <p:pic>
        <p:nvPicPr>
          <p:cNvPr id="1026" name="Picture 2" descr="C:\Users\admin\Desktop\pic1.png"/>
          <p:cNvPicPr>
            <a:picLocks noChangeAspect="1" noChangeArrowheads="1"/>
          </p:cNvPicPr>
          <p:nvPr/>
        </p:nvPicPr>
        <p:blipFill>
          <a:blip r:embed="rId3" cstate="print"/>
          <a:srcRect/>
          <a:stretch>
            <a:fillRect/>
          </a:stretch>
        </p:blipFill>
        <p:spPr bwMode="auto">
          <a:xfrm>
            <a:off x="200472" y="805894"/>
            <a:ext cx="9505056" cy="5542514"/>
          </a:xfrm>
          <a:prstGeom prst="rect">
            <a:avLst/>
          </a:prstGeo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访问者模式总结</a:t>
            </a:r>
            <a:endParaRPr lang="zh-CN" altLang="en-US" dirty="0"/>
          </a:p>
        </p:txBody>
      </p:sp>
      <p:sp>
        <p:nvSpPr>
          <p:cNvPr id="3" name="TextBox 2"/>
          <p:cNvSpPr txBox="1"/>
          <p:nvPr/>
        </p:nvSpPr>
        <p:spPr>
          <a:xfrm>
            <a:off x="6363543" y="1124744"/>
            <a:ext cx="461665" cy="2808312"/>
          </a:xfrm>
          <a:prstGeom prst="rect">
            <a:avLst/>
          </a:prstGeom>
          <a:noFill/>
        </p:spPr>
        <p:txBody>
          <a:bodyPr vert="eaVert" wrap="square" rtlCol="0">
            <a:spAutoFit/>
          </a:bodyPr>
          <a:lstStyle/>
          <a:p>
            <a:endParaRPr lang="zh-CN" altLang="en-US" dirty="0"/>
          </a:p>
        </p:txBody>
      </p:sp>
      <p:sp>
        <p:nvSpPr>
          <p:cNvPr id="4" name="TextBox 3"/>
          <p:cNvSpPr txBox="1"/>
          <p:nvPr/>
        </p:nvSpPr>
        <p:spPr>
          <a:xfrm>
            <a:off x="272480" y="1196752"/>
            <a:ext cx="9217024" cy="3816429"/>
          </a:xfrm>
          <a:prstGeom prst="rect">
            <a:avLst/>
          </a:prstGeom>
          <a:noFill/>
        </p:spPr>
        <p:txBody>
          <a:bodyPr wrap="square" rtlCol="0">
            <a:spAutoFit/>
          </a:bodyPr>
          <a:lstStyle/>
          <a:p>
            <a:r>
              <a:rPr lang="en-US" altLang="zh-CN" sz="3200" dirty="0" smtClean="0">
                <a:solidFill>
                  <a:srgbClr val="002060"/>
                </a:solidFill>
              </a:rPr>
              <a:t>1</a:t>
            </a:r>
            <a:r>
              <a:rPr lang="zh-CN" altLang="en-US" sz="3200" dirty="0" smtClean="0">
                <a:solidFill>
                  <a:srgbClr val="002060"/>
                </a:solidFill>
              </a:rPr>
              <a:t>、访问者模式封装了对象结构元素之上的操作，使得新增元素的操作变得非常简单。所以它比较适用于那么对象结构很少变化的类。</a:t>
            </a:r>
            <a:endParaRPr lang="en-US" altLang="zh-CN" sz="3200" dirty="0" smtClean="0">
              <a:solidFill>
                <a:srgbClr val="002060"/>
              </a:solidFill>
            </a:endParaRPr>
          </a:p>
          <a:p>
            <a:endParaRPr lang="en-US" altLang="zh-CN" sz="3200" dirty="0" smtClean="0">
              <a:solidFill>
                <a:srgbClr val="002060"/>
              </a:solidFill>
            </a:endParaRPr>
          </a:p>
          <a:p>
            <a:endParaRPr lang="zh-CN" altLang="en-US" sz="3200" dirty="0" smtClean="0">
              <a:solidFill>
                <a:srgbClr val="002060"/>
              </a:solidFill>
            </a:endParaRPr>
          </a:p>
          <a:p>
            <a:r>
              <a:rPr lang="en-US" altLang="zh-CN" sz="3200" dirty="0" smtClean="0">
                <a:solidFill>
                  <a:srgbClr val="002060"/>
                </a:solidFill>
              </a:rPr>
              <a:t>2</a:t>
            </a:r>
            <a:r>
              <a:rPr lang="zh-CN" altLang="en-US" sz="3200" dirty="0" smtClean="0">
                <a:solidFill>
                  <a:srgbClr val="002060"/>
                </a:solidFill>
              </a:rPr>
              <a:t>、访问者模式中对象结构存储了不同类型的元素对象，以供不同访问者访问。</a:t>
            </a:r>
          </a:p>
          <a:p>
            <a:endParaRPr lang="zh-CN" alt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27652" y="2169812"/>
            <a:ext cx="5859973" cy="1973810"/>
            <a:chOff x="1737157" y="4627113"/>
            <a:chExt cx="5859973" cy="1973810"/>
          </a:xfrm>
        </p:grpSpPr>
        <p:cxnSp>
          <p:nvCxnSpPr>
            <p:cNvPr id="14" name="直接连接符 13"/>
            <p:cNvCxnSpPr/>
            <p:nvPr/>
          </p:nvCxnSpPr>
          <p:spPr>
            <a:xfrm>
              <a:off x="1863470" y="5958309"/>
              <a:ext cx="5544000" cy="0"/>
            </a:xfrm>
            <a:prstGeom prst="line">
              <a:avLst/>
            </a:prstGeom>
            <a:noFill/>
            <a:ln w="38100" cap="flat" cmpd="sng" algn="ctr">
              <a:solidFill>
                <a:sysClr val="window" lastClr="FFFFFF">
                  <a:lumMod val="50000"/>
                </a:sysClr>
              </a:solidFill>
              <a:prstDash val="solid"/>
              <a:tailEnd type="none"/>
            </a:ln>
            <a:effectLst/>
          </p:spPr>
        </p:cxnSp>
        <p:sp>
          <p:nvSpPr>
            <p:cNvPr id="15" name="标题 1"/>
            <p:cNvSpPr txBox="1"/>
            <p:nvPr/>
          </p:nvSpPr>
          <p:spPr>
            <a:xfrm>
              <a:off x="3456073" y="4627113"/>
              <a:ext cx="4141057" cy="1259188"/>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cap="all" spc="0" baseline="0">
                  <a:solidFill>
                    <a:srgbClr val="FF66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j-cs"/>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b="1" i="0" u="none" strike="noStrike" kern="1200" cap="all" spc="100" normalizeH="0" baseline="0" noProof="0" dirty="0" smtClean="0">
                  <a:ln>
                    <a:noFill/>
                  </a:ln>
                  <a:solidFill>
                    <a:srgbClr val="0091C4"/>
                  </a:solidFill>
                  <a:effectLst/>
                  <a:uLnTx/>
                  <a:uFillTx/>
                  <a:latin typeface="华文隶书" panose="02010800040101010101" pitchFamily="2" charset="-122"/>
                  <a:ea typeface="华文隶书" panose="02010800040101010101" pitchFamily="2" charset="-122"/>
                </a:rPr>
                <a:t>地</a:t>
              </a:r>
              <a:r>
                <a:rPr kumimoji="0" lang="zh-CN" altLang="en-US" sz="7200" b="1" i="0" u="none" strike="noStrike" kern="1200" cap="all" spc="100" normalizeH="0" baseline="0" noProof="0" dirty="0">
                  <a:ln>
                    <a:noFill/>
                  </a:ln>
                  <a:solidFill>
                    <a:srgbClr val="0091C4"/>
                  </a:solidFill>
                  <a:effectLst/>
                  <a:uLnTx/>
                  <a:uFillTx/>
                  <a:latin typeface="华文隶书" panose="02010800040101010101" pitchFamily="2" charset="-122"/>
                  <a:ea typeface="华文隶书" panose="02010800040101010101" pitchFamily="2" charset="-122"/>
                </a:rPr>
                <a:t>大</a:t>
              </a:r>
              <a:r>
                <a:rPr kumimoji="0" lang="zh-CN" altLang="en-US" sz="7200" b="1" i="0" u="none" strike="noStrike" kern="1200" cap="all" spc="100" normalizeH="0" baseline="0" noProof="0" dirty="0" smtClean="0">
                  <a:ln>
                    <a:noFill/>
                  </a:ln>
                  <a:solidFill>
                    <a:srgbClr val="0091C4"/>
                  </a:solidFill>
                  <a:effectLst/>
                  <a:uLnTx/>
                  <a:uFillTx/>
                  <a:latin typeface="华文隶书" panose="02010800040101010101" pitchFamily="2" charset="-122"/>
                  <a:ea typeface="华文隶书" panose="02010800040101010101" pitchFamily="2" charset="-122"/>
                </a:rPr>
                <a:t>信息</a:t>
              </a:r>
              <a:endParaRPr kumimoji="0" lang="zh-CN" altLang="en-US" sz="7200" b="1" i="0" u="none" strike="noStrike" kern="1200" cap="all" spc="100" normalizeH="0" baseline="0" noProof="0" dirty="0">
                <a:ln>
                  <a:noFill/>
                </a:ln>
                <a:solidFill>
                  <a:srgbClr val="0091C4"/>
                </a:solidFill>
                <a:effectLst/>
                <a:uLnTx/>
                <a:uFillTx/>
                <a:latin typeface="华文隶书" panose="02010800040101010101" pitchFamily="2" charset="-122"/>
                <a:ea typeface="华文隶书" panose="02010800040101010101" pitchFamily="2" charset="-122"/>
              </a:endParaRPr>
            </a:p>
          </p:txBody>
        </p:sp>
        <p:sp>
          <p:nvSpPr>
            <p:cNvPr id="16" name="矩形 15"/>
            <p:cNvSpPr/>
            <p:nvPr/>
          </p:nvSpPr>
          <p:spPr>
            <a:xfrm>
              <a:off x="1737157" y="6102325"/>
              <a:ext cx="5733660" cy="498598"/>
            </a:xfrm>
            <a:prstGeom prst="rect">
              <a:avLst/>
            </a:prstGeom>
          </p:spPr>
          <p:txBody>
            <a:bodyPr wrap="square">
              <a:spAutoFit/>
            </a:bodyPr>
            <a:lstStyle/>
            <a:p>
              <a:pPr marL="182880" marR="0" lvl="0" indent="-182880" algn="dist" defTabSz="1221740" eaLnBrk="1" fontAlgn="auto" latinLnBrk="0" hangingPunct="1">
                <a:lnSpc>
                  <a:spcPct val="110000"/>
                </a:lnSpc>
                <a:spcBef>
                  <a:spcPts val="0"/>
                </a:spcBef>
                <a:spcAft>
                  <a:spcPts val="0"/>
                </a:spcAft>
                <a:buClr>
                  <a:srgbClr val="4F81BD"/>
                </a:buClr>
                <a:buSzPct val="85000"/>
                <a:buFontTx/>
                <a:buNone/>
                <a:defRPr/>
              </a:pPr>
              <a:r>
                <a:rPr kumimoji="0" lang="zh-CN" altLang="en-US" sz="2400" b="1" i="0" u="none" strike="noStrike" kern="0" cap="none" spc="0" normalizeH="0" noProof="0" dirty="0" smtClean="0">
                  <a:ln>
                    <a:noFill/>
                  </a:ln>
                  <a:solidFill>
                    <a:prstClr val="black">
                      <a:lumMod val="50000"/>
                      <a:lumOff val="50000"/>
                    </a:prstClr>
                  </a:solidFill>
                  <a:effectLst/>
                  <a:uLnTx/>
                  <a:uFillTx/>
                  <a:latin typeface="华文新魏" panose="02010800040101010101" pitchFamily="2" charset="-122"/>
                  <a:ea typeface="华文新魏" panose="02010800040101010101" pitchFamily="2" charset="-122"/>
                </a:rPr>
                <a:t>专业的地学信息服务与解决方案供应商</a:t>
              </a:r>
            </a:p>
          </p:txBody>
        </p:sp>
        <p:pic>
          <p:nvPicPr>
            <p:cNvPr id="17" name="Picture 2" descr="D:\MWF\Document\地大公司\资料\logo大尺寸197-14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35499" y="4627113"/>
              <a:ext cx="1485167" cy="1080000"/>
            </a:xfrm>
            <a:prstGeom prst="rect">
              <a:avLst/>
            </a:prstGeom>
            <a:noFill/>
            <a:extLst>
              <a:ext uri="{909E8E84-426E-40DD-AFC4-6F175D3DCCD1}">
                <a14:hiddenFill xmlns="" xmlns:a14="http://schemas.microsoft.com/office/drawing/2010/main">
                  <a:solidFill>
                    <a:srgbClr val="FFFFFF"/>
                  </a:solidFill>
                </a14:hiddenFill>
              </a:ext>
            </a:extLst>
          </p:spPr>
        </p:pic>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代码体现</a:t>
            </a:r>
            <a:endParaRPr lang="zh-CN" altLang="en-US" dirty="0"/>
          </a:p>
        </p:txBody>
      </p:sp>
      <p:sp>
        <p:nvSpPr>
          <p:cNvPr id="3" name="TextBox 2"/>
          <p:cNvSpPr txBox="1"/>
          <p:nvPr/>
        </p:nvSpPr>
        <p:spPr>
          <a:xfrm>
            <a:off x="128464" y="1268760"/>
            <a:ext cx="9649072" cy="3970318"/>
          </a:xfrm>
          <a:prstGeom prst="rect">
            <a:avLst/>
          </a:prstGeom>
          <a:noFill/>
        </p:spPr>
        <p:txBody>
          <a:bodyPr wrap="square" rtlCol="0">
            <a:spAutoFit/>
          </a:bodyPr>
          <a:lstStyle/>
          <a:p>
            <a:r>
              <a:rPr lang="en-US" altLang="zh-CN" sz="2800" dirty="0" smtClean="0"/>
              <a:t>       </a:t>
            </a:r>
            <a:r>
              <a:rPr lang="en-US" altLang="zh-CN" sz="2800" dirty="0" smtClean="0">
                <a:solidFill>
                  <a:schemeClr val="bg2">
                    <a:lumMod val="50000"/>
                  </a:schemeClr>
                </a:solidFill>
              </a:rPr>
              <a:t>public static </a:t>
            </a:r>
            <a:r>
              <a:rPr lang="en-US" altLang="zh-CN" sz="2800" dirty="0" err="1" smtClean="0">
                <a:solidFill>
                  <a:schemeClr val="bg2">
                    <a:lumMod val="50000"/>
                  </a:schemeClr>
                </a:solidFill>
              </a:rPr>
              <a:t>int</a:t>
            </a:r>
            <a:r>
              <a:rPr lang="en-US" altLang="zh-CN" sz="2800" dirty="0" smtClean="0">
                <a:solidFill>
                  <a:schemeClr val="bg2">
                    <a:lumMod val="50000"/>
                  </a:schemeClr>
                </a:solidFill>
              </a:rPr>
              <a:t> </a:t>
            </a:r>
            <a:r>
              <a:rPr lang="en-US" altLang="zh-CN" sz="2800" dirty="0" smtClean="0"/>
              <a:t>FREEMTIME_STATE = 0;  </a:t>
            </a:r>
            <a:r>
              <a:rPr lang="en-US" altLang="zh-CN" sz="2800" dirty="0" smtClean="0">
                <a:solidFill>
                  <a:srgbClr val="00B050"/>
                </a:solidFill>
              </a:rPr>
              <a:t>//</a:t>
            </a:r>
            <a:r>
              <a:rPr lang="zh-CN" altLang="en-US" sz="2800" dirty="0" smtClean="0">
                <a:solidFill>
                  <a:srgbClr val="00B050"/>
                </a:solidFill>
              </a:rPr>
              <a:t>空闲状态</a:t>
            </a:r>
          </a:p>
          <a:p>
            <a:endParaRPr lang="zh-CN" altLang="en-US" sz="2800" dirty="0" smtClean="0"/>
          </a:p>
          <a:p>
            <a:r>
              <a:rPr lang="en-US" altLang="zh-CN" sz="2800" dirty="0" smtClean="0"/>
              <a:t>        </a:t>
            </a:r>
            <a:r>
              <a:rPr lang="en-US" altLang="zh-CN" sz="2800" dirty="0" smtClean="0">
                <a:solidFill>
                  <a:schemeClr val="bg2">
                    <a:lumMod val="50000"/>
                  </a:schemeClr>
                </a:solidFill>
              </a:rPr>
              <a:t>public static </a:t>
            </a:r>
            <a:r>
              <a:rPr lang="en-US" altLang="zh-CN" sz="2800" dirty="0" err="1" smtClean="0">
                <a:solidFill>
                  <a:schemeClr val="bg2">
                    <a:lumMod val="50000"/>
                  </a:schemeClr>
                </a:solidFill>
              </a:rPr>
              <a:t>int</a:t>
            </a:r>
            <a:r>
              <a:rPr lang="en-US" altLang="zh-CN" sz="2800" dirty="0" smtClean="0"/>
              <a:t> BOOKED_STATE = 1;     </a:t>
            </a:r>
            <a:r>
              <a:rPr lang="en-US" altLang="zh-CN" sz="2800" dirty="0" smtClean="0">
                <a:solidFill>
                  <a:srgbClr val="00B050"/>
                </a:solidFill>
              </a:rPr>
              <a:t>//</a:t>
            </a:r>
            <a:r>
              <a:rPr lang="zh-CN" altLang="en-US" sz="2800" dirty="0" smtClean="0">
                <a:solidFill>
                  <a:srgbClr val="00B050"/>
                </a:solidFill>
              </a:rPr>
              <a:t>已预订状态</a:t>
            </a:r>
            <a:r>
              <a:rPr lang="zh-CN" altLang="en-US" sz="2800" dirty="0" smtClean="0"/>
              <a:t> </a:t>
            </a:r>
          </a:p>
          <a:p>
            <a:endParaRPr lang="zh-CN" altLang="en-US" sz="2800" dirty="0" smtClean="0"/>
          </a:p>
          <a:p>
            <a:r>
              <a:rPr lang="en-US" altLang="zh-CN" sz="2800" dirty="0" smtClean="0"/>
              <a:t>        </a:t>
            </a:r>
            <a:r>
              <a:rPr lang="en-US" altLang="zh-CN" sz="2800" dirty="0" smtClean="0">
                <a:solidFill>
                  <a:schemeClr val="bg2">
                    <a:lumMod val="50000"/>
                  </a:schemeClr>
                </a:solidFill>
              </a:rPr>
              <a:t>public static </a:t>
            </a:r>
            <a:r>
              <a:rPr lang="en-US" altLang="zh-CN" sz="2800" dirty="0" err="1" smtClean="0">
                <a:solidFill>
                  <a:schemeClr val="bg2">
                    <a:lumMod val="50000"/>
                  </a:schemeClr>
                </a:solidFill>
              </a:rPr>
              <a:t>int</a:t>
            </a:r>
            <a:r>
              <a:rPr lang="en-US" altLang="zh-CN" sz="2800" dirty="0" smtClean="0">
                <a:solidFill>
                  <a:schemeClr val="bg2">
                    <a:lumMod val="50000"/>
                  </a:schemeClr>
                </a:solidFill>
              </a:rPr>
              <a:t> </a:t>
            </a:r>
            <a:r>
              <a:rPr lang="en-US" altLang="zh-CN" sz="2800" dirty="0" smtClean="0"/>
              <a:t>CHECKIN_STATE = 2;    </a:t>
            </a:r>
            <a:r>
              <a:rPr lang="en-US" altLang="zh-CN" sz="2800" dirty="0" smtClean="0">
                <a:solidFill>
                  <a:srgbClr val="00B050"/>
                </a:solidFill>
              </a:rPr>
              <a:t>//</a:t>
            </a:r>
            <a:r>
              <a:rPr lang="zh-CN" altLang="en-US" sz="2800" dirty="0" smtClean="0">
                <a:solidFill>
                  <a:srgbClr val="00B050"/>
                </a:solidFill>
              </a:rPr>
              <a:t>入住状态</a:t>
            </a:r>
            <a:r>
              <a:rPr lang="zh-CN" altLang="en-US" sz="2800" dirty="0" smtClean="0"/>
              <a:t> </a:t>
            </a:r>
          </a:p>
          <a:p>
            <a:endParaRPr lang="zh-CN" altLang="en-US" sz="2800" dirty="0" smtClean="0"/>
          </a:p>
          <a:p>
            <a:endParaRPr lang="zh-CN" altLang="en-US" sz="2800" dirty="0" smtClean="0"/>
          </a:p>
          <a:p>
            <a:r>
              <a:rPr lang="en-US" altLang="zh-CN" sz="2800" dirty="0" smtClean="0"/>
              <a:t>        </a:t>
            </a:r>
            <a:r>
              <a:rPr lang="en-US" altLang="zh-CN" sz="2800" dirty="0" err="1" smtClean="0">
                <a:solidFill>
                  <a:schemeClr val="bg2">
                    <a:lumMod val="50000"/>
                  </a:schemeClr>
                </a:solidFill>
              </a:rPr>
              <a:t>int</a:t>
            </a:r>
            <a:r>
              <a:rPr lang="en-US" altLang="zh-CN" sz="2800" dirty="0" smtClean="0"/>
              <a:t> state = FREEMTIME_STATE;     </a:t>
            </a:r>
            <a:r>
              <a:rPr lang="en-US" altLang="zh-CN" sz="2800" dirty="0" smtClean="0">
                <a:solidFill>
                  <a:srgbClr val="00B050"/>
                </a:solidFill>
              </a:rPr>
              <a:t>//</a:t>
            </a:r>
            <a:r>
              <a:rPr lang="zh-CN" altLang="en-US" sz="2800" dirty="0" smtClean="0">
                <a:solidFill>
                  <a:srgbClr val="00B050"/>
                </a:solidFill>
              </a:rPr>
              <a:t>初始状态</a:t>
            </a:r>
            <a:r>
              <a:rPr lang="zh-CN" altLang="en-US" sz="2800" dirty="0" smtClean="0"/>
              <a:t>  </a:t>
            </a:r>
          </a:p>
          <a:p>
            <a:endParaRPr lang="zh-CN" altLang="en-US" sz="28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思考</a:t>
            </a:r>
            <a:endParaRPr lang="zh-CN" altLang="en-US" dirty="0"/>
          </a:p>
        </p:txBody>
      </p:sp>
      <p:sp>
        <p:nvSpPr>
          <p:cNvPr id="3" name="TextBox 2"/>
          <p:cNvSpPr txBox="1"/>
          <p:nvPr/>
        </p:nvSpPr>
        <p:spPr>
          <a:xfrm>
            <a:off x="488504" y="1196752"/>
            <a:ext cx="8856984" cy="584775"/>
          </a:xfrm>
          <a:prstGeom prst="rect">
            <a:avLst/>
          </a:prstGeom>
          <a:noFill/>
        </p:spPr>
        <p:txBody>
          <a:bodyPr wrap="square" rtlCol="0">
            <a:spAutoFit/>
          </a:bodyPr>
          <a:lstStyle/>
          <a:p>
            <a:r>
              <a:rPr lang="zh-CN" altLang="en-US" sz="3200" dirty="0" smtClean="0">
                <a:solidFill>
                  <a:srgbClr val="002060"/>
                </a:solidFill>
              </a:rPr>
              <a:t>如何用代码实现对客房的状态变更？</a:t>
            </a:r>
            <a:endParaRPr lang="zh-CN" altLang="en-US" sz="3200" dirty="0">
              <a:solidFill>
                <a:srgbClr val="002060"/>
              </a:solidFill>
            </a:endParaRPr>
          </a:p>
        </p:txBody>
      </p:sp>
      <p:sp>
        <p:nvSpPr>
          <p:cNvPr id="4" name="矩形 3"/>
          <p:cNvSpPr/>
          <p:nvPr/>
        </p:nvSpPr>
        <p:spPr>
          <a:xfrm>
            <a:off x="7689304" y="5301208"/>
            <a:ext cx="1029128" cy="369332"/>
          </a:xfrm>
          <a:prstGeom prst="rect">
            <a:avLst/>
          </a:prstGeom>
        </p:spPr>
        <p:txBody>
          <a:bodyPr wrap="none">
            <a:spAutoFit/>
          </a:bodyPr>
          <a:lstStyle/>
          <a:p>
            <a:r>
              <a:rPr lang="en-US" altLang="zh-CN" dirty="0" smtClean="0">
                <a:hlinkClick r:id="rId2" action="ppaction://hlinkfile"/>
              </a:rPr>
              <a:t>See code</a:t>
            </a:r>
            <a:endParaRPr lang="zh-CN" alt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状态模式定义</a:t>
            </a:r>
            <a:endParaRPr lang="zh-CN" altLang="en-US" dirty="0"/>
          </a:p>
        </p:txBody>
      </p:sp>
      <p:sp>
        <p:nvSpPr>
          <p:cNvPr id="3" name="TextBox 2"/>
          <p:cNvSpPr txBox="1"/>
          <p:nvPr/>
        </p:nvSpPr>
        <p:spPr>
          <a:xfrm>
            <a:off x="560512" y="1628800"/>
            <a:ext cx="8280920" cy="1754326"/>
          </a:xfrm>
          <a:prstGeom prst="rect">
            <a:avLst/>
          </a:prstGeom>
          <a:noFill/>
        </p:spPr>
        <p:txBody>
          <a:bodyPr wrap="square" rtlCol="0">
            <a:spAutoFit/>
          </a:bodyPr>
          <a:lstStyle/>
          <a:p>
            <a:r>
              <a:rPr lang="zh-CN" altLang="en-US" sz="3600" b="1" dirty="0" smtClean="0"/>
              <a:t>所谓</a:t>
            </a:r>
            <a:r>
              <a:rPr lang="zh-CN" altLang="en-US" sz="3600" b="1" dirty="0" smtClean="0">
                <a:solidFill>
                  <a:srgbClr val="C00000"/>
                </a:solidFill>
              </a:rPr>
              <a:t>状态模式</a:t>
            </a:r>
            <a:r>
              <a:rPr lang="zh-CN" altLang="en-US" sz="3600" b="1" dirty="0" smtClean="0"/>
              <a:t>就是</a:t>
            </a:r>
            <a:r>
              <a:rPr lang="zh-CN" altLang="en-US" sz="3600" b="1" dirty="0" smtClean="0">
                <a:solidFill>
                  <a:srgbClr val="FFC000"/>
                </a:solidFill>
              </a:rPr>
              <a:t>允许对象</a:t>
            </a:r>
            <a:r>
              <a:rPr lang="zh-CN" altLang="en-US" sz="3600" b="1" dirty="0" smtClean="0"/>
              <a:t>在</a:t>
            </a:r>
            <a:r>
              <a:rPr lang="zh-CN" altLang="en-US" sz="3600" b="1" dirty="0" smtClean="0">
                <a:solidFill>
                  <a:srgbClr val="FFC000"/>
                </a:solidFill>
              </a:rPr>
              <a:t>内部状态发生改变时</a:t>
            </a:r>
            <a:r>
              <a:rPr lang="zh-CN" altLang="en-US" sz="3600" b="1" dirty="0" smtClean="0">
                <a:solidFill>
                  <a:srgbClr val="FF0000"/>
                </a:solidFill>
              </a:rPr>
              <a:t>改变它的行为</a:t>
            </a:r>
            <a:r>
              <a:rPr lang="zh-CN" altLang="en-US" sz="3600" b="1" dirty="0" smtClean="0"/>
              <a:t>，对象看起来好像修改了它的类。</a:t>
            </a:r>
            <a:endParaRPr lang="zh-CN" altLang="en-US" sz="3600" b="1"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状态模式</a:t>
            </a:r>
            <a:r>
              <a:rPr lang="en-US" altLang="zh-CN" dirty="0" smtClean="0"/>
              <a:t>UML</a:t>
            </a:r>
            <a:endParaRPr lang="zh-CN" altLang="en-US" dirty="0"/>
          </a:p>
        </p:txBody>
      </p:sp>
      <p:pic>
        <p:nvPicPr>
          <p:cNvPr id="2050" name="Picture 2" descr="http://img.blog.csdn.net/20130904211444500?watermark/2/text/aHR0cDovL2Jsb2cuY3Nkbi5uZXQvY2hlbnNzeQ==/font/5a6L5L2T/fontsize/400/fill/I0JBQkFCMA==/dissolve/70/gravity/SouthEast"/>
          <p:cNvPicPr>
            <a:picLocks noChangeAspect="1" noChangeArrowheads="1"/>
          </p:cNvPicPr>
          <p:nvPr/>
        </p:nvPicPr>
        <p:blipFill>
          <a:blip r:embed="rId2" cstate="print"/>
          <a:srcRect l="777" r="1885" b="11253"/>
          <a:stretch>
            <a:fillRect/>
          </a:stretch>
        </p:blipFill>
        <p:spPr bwMode="auto">
          <a:xfrm>
            <a:off x="0" y="2636912"/>
            <a:ext cx="9906000" cy="3456384"/>
          </a:xfrm>
          <a:prstGeom prst="rect">
            <a:avLst/>
          </a:prstGeom>
          <a:noFill/>
        </p:spPr>
      </p:pic>
      <p:sp>
        <p:nvSpPr>
          <p:cNvPr id="4" name="对角圆角矩形 3"/>
          <p:cNvSpPr/>
          <p:nvPr/>
        </p:nvSpPr>
        <p:spPr>
          <a:xfrm>
            <a:off x="1784648" y="980728"/>
            <a:ext cx="5688632" cy="936104"/>
          </a:xfrm>
          <a:prstGeom prst="round2Diag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Context: </a:t>
            </a:r>
            <a:r>
              <a:rPr lang="zh-CN" altLang="en-US" dirty="0" smtClean="0">
                <a:solidFill>
                  <a:schemeClr val="tx1"/>
                </a:solidFill>
              </a:rPr>
              <a:t>环境类。可以包括一些内部状态。</a:t>
            </a:r>
            <a:endParaRPr lang="zh-CN" altLang="en-US" dirty="0">
              <a:solidFill>
                <a:schemeClr val="tx1"/>
              </a:solidFill>
            </a:endParaRPr>
          </a:p>
        </p:txBody>
      </p:sp>
      <p:sp>
        <p:nvSpPr>
          <p:cNvPr id="7" name="右弧形箭头 6"/>
          <p:cNvSpPr/>
          <p:nvPr/>
        </p:nvSpPr>
        <p:spPr>
          <a:xfrm rot="10800000">
            <a:off x="1204709" y="1484784"/>
            <a:ext cx="576064" cy="1224136"/>
          </a:xfrm>
          <a:prstGeom prst="curvedLef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左弧形箭头 7"/>
          <p:cNvSpPr/>
          <p:nvPr/>
        </p:nvSpPr>
        <p:spPr>
          <a:xfrm rot="10800000">
            <a:off x="7503356" y="1544801"/>
            <a:ext cx="576064"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对角圆角矩形 8"/>
          <p:cNvSpPr/>
          <p:nvPr/>
        </p:nvSpPr>
        <p:spPr>
          <a:xfrm>
            <a:off x="1784648" y="980728"/>
            <a:ext cx="5688632" cy="936104"/>
          </a:xfrm>
          <a:prstGeom prst="round2Diag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State: </a:t>
            </a:r>
            <a:r>
              <a:rPr lang="zh-CN" altLang="en-US" dirty="0" smtClean="0">
                <a:solidFill>
                  <a:schemeClr val="tx1"/>
                </a:solidFill>
              </a:rPr>
              <a:t>抽象状态类。</a:t>
            </a:r>
            <a:r>
              <a:rPr lang="en-US" altLang="zh-CN" dirty="0" smtClean="0">
                <a:solidFill>
                  <a:schemeClr val="tx1"/>
                </a:solidFill>
              </a:rPr>
              <a:t>State</a:t>
            </a:r>
            <a:r>
              <a:rPr lang="zh-CN" altLang="en-US" dirty="0" smtClean="0">
                <a:solidFill>
                  <a:schemeClr val="tx1"/>
                </a:solidFill>
              </a:rPr>
              <a:t>定义了一个所有具体状态的共同接口，任何状态都实现这个相同的接口，这样一来，状态之间就可以互相转换了。</a:t>
            </a:r>
            <a:endParaRPr lang="zh-CN" altLang="en-US" dirty="0">
              <a:solidFill>
                <a:schemeClr val="tx1"/>
              </a:solidFill>
            </a:endParaRPr>
          </a:p>
        </p:txBody>
      </p:sp>
      <p:sp>
        <p:nvSpPr>
          <p:cNvPr id="10" name="对角圆角矩形 9"/>
          <p:cNvSpPr/>
          <p:nvPr/>
        </p:nvSpPr>
        <p:spPr>
          <a:xfrm>
            <a:off x="2000672" y="4077072"/>
            <a:ext cx="6264696" cy="936104"/>
          </a:xfrm>
          <a:prstGeom prst="round2Diag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ConcreteState</a:t>
            </a:r>
            <a:r>
              <a:rPr lang="en-US" altLang="zh-CN" dirty="0" smtClean="0">
                <a:solidFill>
                  <a:schemeClr val="tx1"/>
                </a:solidFill>
              </a:rPr>
              <a:t>: </a:t>
            </a:r>
            <a:r>
              <a:rPr lang="zh-CN" altLang="en-US" dirty="0" smtClean="0">
                <a:solidFill>
                  <a:schemeClr val="tx1"/>
                </a:solidFill>
              </a:rPr>
              <a:t>具体状态类。具体状态类，用于处理来自</a:t>
            </a:r>
            <a:r>
              <a:rPr lang="en-US" altLang="zh-CN" dirty="0" smtClean="0">
                <a:solidFill>
                  <a:schemeClr val="tx1"/>
                </a:solidFill>
              </a:rPr>
              <a:t>Context</a:t>
            </a:r>
            <a:r>
              <a:rPr lang="zh-CN" altLang="en-US" dirty="0" smtClean="0">
                <a:solidFill>
                  <a:schemeClr val="tx1"/>
                </a:solidFill>
              </a:rPr>
              <a:t>的请求，每一个</a:t>
            </a:r>
            <a:r>
              <a:rPr lang="en-US" altLang="zh-CN" dirty="0" err="1" smtClean="0">
                <a:solidFill>
                  <a:schemeClr val="tx1"/>
                </a:solidFill>
              </a:rPr>
              <a:t>ConcreteState</a:t>
            </a:r>
            <a:r>
              <a:rPr lang="zh-CN" altLang="en-US" dirty="0" smtClean="0">
                <a:solidFill>
                  <a:schemeClr val="tx1"/>
                </a:solidFill>
              </a:rPr>
              <a:t>都提供了它对自己请求的实现，所以，当</a:t>
            </a:r>
            <a:r>
              <a:rPr lang="en-US" altLang="zh-CN" dirty="0" smtClean="0">
                <a:solidFill>
                  <a:schemeClr val="tx1"/>
                </a:solidFill>
              </a:rPr>
              <a:t>Context</a:t>
            </a:r>
            <a:r>
              <a:rPr lang="zh-CN" altLang="en-US" dirty="0" smtClean="0">
                <a:solidFill>
                  <a:schemeClr val="tx1"/>
                </a:solidFill>
              </a:rPr>
              <a:t>改变状态时行为也会跟着改变。</a:t>
            </a:r>
            <a:endParaRPr lang="zh-CN" altLang="en-US" dirty="0">
              <a:solidFill>
                <a:schemeClr val="tx1"/>
              </a:solidFill>
            </a:endParaRPr>
          </a:p>
        </p:txBody>
      </p:sp>
      <p:sp>
        <p:nvSpPr>
          <p:cNvPr id="12" name="左弧形箭头 11"/>
          <p:cNvSpPr/>
          <p:nvPr/>
        </p:nvSpPr>
        <p:spPr>
          <a:xfrm rot="9460918">
            <a:off x="8337376" y="4170457"/>
            <a:ext cx="648072" cy="7920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0" presetClass="exit" presetSubtype="0" fill="hold" grpId="2"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2"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2"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in)">
                                      <p:cBhvr>
                                        <p:cTn id="29" dur="3000"/>
                                        <p:tgtEl>
                                          <p:spTgt spid="10"/>
                                        </p:tgtEl>
                                      </p:cBhvr>
                                    </p:animEffect>
                                  </p:childTnLst>
                                </p:cTn>
                              </p:par>
                              <p:par>
                                <p:cTn id="30" presetID="4" presetClass="entr" presetSubtype="16" fill="hold" grpId="1"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3000"/>
                                        <p:tgtEl>
                                          <p:spTgt spid="12"/>
                                        </p:tgtEl>
                                      </p:cBhvr>
                                    </p:animEffect>
                                  </p:childTnLst>
                                </p:cTn>
                              </p:par>
                              <p:par>
                                <p:cTn id="33" presetID="8" presetClass="exit" presetSubtype="16" fill="hold" grpId="1" nodeType="withEffect">
                                  <p:stCondLst>
                                    <p:cond delay="0"/>
                                  </p:stCondLst>
                                  <p:childTnLst>
                                    <p:animEffect transition="out" filter="diamond(in)">
                                      <p:cBhvr>
                                        <p:cTn id="34" dur="1000"/>
                                        <p:tgtEl>
                                          <p:spTgt spid="9"/>
                                        </p:tgtEl>
                                      </p:cBhvr>
                                    </p:animEffect>
                                    <p:set>
                                      <p:cBhvr>
                                        <p:cTn id="35" dur="1" fill="hold">
                                          <p:stCondLst>
                                            <p:cond delay="999"/>
                                          </p:stCondLst>
                                        </p:cTn>
                                        <p:tgtEl>
                                          <p:spTgt spid="9"/>
                                        </p:tgtEl>
                                        <p:attrNameLst>
                                          <p:attrName>style.visibility</p:attrName>
                                        </p:attrNameLst>
                                      </p:cBhvr>
                                      <p:to>
                                        <p:strVal val="hidden"/>
                                      </p:to>
                                    </p:set>
                                  </p:childTnLst>
                                </p:cTn>
                              </p:par>
                              <p:par>
                                <p:cTn id="36" presetID="8" presetClass="exit" presetSubtype="16" fill="hold" grpId="1" nodeType="withEffect">
                                  <p:stCondLst>
                                    <p:cond delay="0"/>
                                  </p:stCondLst>
                                  <p:childTnLst>
                                    <p:animEffect transition="out" filter="diamond(in)">
                                      <p:cBhvr>
                                        <p:cTn id="37" dur="1000"/>
                                        <p:tgtEl>
                                          <p:spTgt spid="8"/>
                                        </p:tgtEl>
                                      </p:cBhvr>
                                    </p:animEffect>
                                    <p:set>
                                      <p:cBhvr>
                                        <p:cTn id="3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2" animBg="1"/>
      <p:bldP spid="7" grpId="0" animBg="1"/>
      <p:bldP spid="7" grpId="2" animBg="1"/>
      <p:bldP spid="8" grpId="0" animBg="1"/>
      <p:bldP spid="8" grpId="1" animBg="1"/>
      <p:bldP spid="9" grpId="0" animBg="1"/>
      <p:bldP spid="9" grpId="1" animBg="1"/>
      <p:bldP spid="10" grpId="2"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案例</a:t>
            </a:r>
            <a:r>
              <a:rPr lang="en-US" altLang="zh-CN" dirty="0" smtClean="0"/>
              <a:t>UML</a:t>
            </a:r>
            <a:endParaRPr lang="zh-CN" altLang="en-US" dirty="0"/>
          </a:p>
        </p:txBody>
      </p:sp>
      <p:pic>
        <p:nvPicPr>
          <p:cNvPr id="17410" name="Picture 2" descr="http://img.blog.csdn.net/20130904211530234?watermark/2/text/aHR0cDovL2Jsb2cuY3Nkbi5uZXQvY2hlbnNzeQ==/font/5a6L5L2T/fontsize/400/fill/I0JBQkFCMA==/dissolve/70/gravity/SouthEast"/>
          <p:cNvPicPr>
            <a:picLocks noChangeAspect="1" noChangeArrowheads="1"/>
          </p:cNvPicPr>
          <p:nvPr/>
        </p:nvPicPr>
        <p:blipFill>
          <a:blip r:embed="rId2" cstate="print"/>
          <a:srcRect/>
          <a:stretch>
            <a:fillRect/>
          </a:stretch>
        </p:blipFill>
        <p:spPr bwMode="auto">
          <a:xfrm>
            <a:off x="416496" y="1052736"/>
            <a:ext cx="7658100" cy="4076701"/>
          </a:xfrm>
          <a:prstGeom prst="rect">
            <a:avLst/>
          </a:prstGeom>
          <a:noFill/>
        </p:spPr>
      </p:pic>
      <p:sp>
        <p:nvSpPr>
          <p:cNvPr id="4" name="TextBox 3"/>
          <p:cNvSpPr txBox="1"/>
          <p:nvPr/>
        </p:nvSpPr>
        <p:spPr>
          <a:xfrm>
            <a:off x="7617296" y="5877272"/>
            <a:ext cx="2016224" cy="369332"/>
          </a:xfrm>
          <a:prstGeom prst="rect">
            <a:avLst/>
          </a:prstGeom>
          <a:noFill/>
        </p:spPr>
        <p:txBody>
          <a:bodyPr wrap="square" rtlCol="0">
            <a:spAutoFit/>
          </a:bodyPr>
          <a:lstStyle/>
          <a:p>
            <a:r>
              <a:rPr lang="en-US" altLang="zh-CN" dirty="0" smtClean="0">
                <a:hlinkClick r:id="rId3" action="ppaction://hlinkfile"/>
              </a:rPr>
              <a:t>See code</a:t>
            </a:r>
            <a:endParaRPr lang="zh-CN" alt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状态模式优点</a:t>
            </a:r>
            <a:endParaRPr lang="zh-CN" altLang="en-US" dirty="0"/>
          </a:p>
        </p:txBody>
      </p:sp>
      <p:sp>
        <p:nvSpPr>
          <p:cNvPr id="3" name="TextBox 2"/>
          <p:cNvSpPr txBox="1"/>
          <p:nvPr/>
        </p:nvSpPr>
        <p:spPr>
          <a:xfrm>
            <a:off x="344488" y="908720"/>
            <a:ext cx="8928992" cy="6494085"/>
          </a:xfrm>
          <a:prstGeom prst="rect">
            <a:avLst/>
          </a:prstGeom>
          <a:noFill/>
        </p:spPr>
        <p:txBody>
          <a:bodyPr wrap="square" rtlCol="0">
            <a:spAutoFit/>
          </a:bodyPr>
          <a:lstStyle/>
          <a:p>
            <a:r>
              <a:rPr lang="zh-CN" altLang="en-US" sz="3200" b="1" dirty="0" smtClean="0">
                <a:solidFill>
                  <a:srgbClr val="FF0000"/>
                </a:solidFill>
              </a:rPr>
              <a:t>       </a:t>
            </a:r>
            <a:r>
              <a:rPr lang="en-US" altLang="zh-CN" sz="3200" b="1" dirty="0" smtClean="0">
                <a:solidFill>
                  <a:srgbClr val="FF0000"/>
                </a:solidFill>
              </a:rPr>
              <a:t>1</a:t>
            </a:r>
            <a:r>
              <a:rPr lang="zh-CN" altLang="en-US" sz="3200" b="1" dirty="0" smtClean="0">
                <a:solidFill>
                  <a:srgbClr val="FF0000"/>
                </a:solidFill>
              </a:rPr>
              <a:t>、封装了转换规则。 </a:t>
            </a:r>
            <a:br>
              <a:rPr lang="zh-CN" altLang="en-US" sz="3200" b="1" dirty="0" smtClean="0">
                <a:solidFill>
                  <a:srgbClr val="FF0000"/>
                </a:solidFill>
              </a:rPr>
            </a:br>
            <a:r>
              <a:rPr lang="zh-CN" altLang="en-US" sz="3200" b="1" dirty="0" smtClean="0">
                <a:solidFill>
                  <a:srgbClr val="FF0000"/>
                </a:solidFill>
              </a:rPr>
              <a:t>       </a:t>
            </a:r>
            <a:r>
              <a:rPr lang="en-US" altLang="zh-CN" sz="3200" b="1" dirty="0" smtClean="0">
                <a:solidFill>
                  <a:srgbClr val="FF0000"/>
                </a:solidFill>
              </a:rPr>
              <a:t>2</a:t>
            </a:r>
            <a:r>
              <a:rPr lang="zh-CN" altLang="en-US" sz="3200" b="1" dirty="0" smtClean="0">
                <a:solidFill>
                  <a:srgbClr val="FF0000"/>
                </a:solidFill>
              </a:rPr>
              <a:t>、枚举可能的状态，在枚举状态之前需要确定状态种类。 </a:t>
            </a:r>
            <a:br>
              <a:rPr lang="zh-CN" altLang="en-US" sz="3200" b="1" dirty="0" smtClean="0">
                <a:solidFill>
                  <a:srgbClr val="FF0000"/>
                </a:solidFill>
              </a:rPr>
            </a:br>
            <a:r>
              <a:rPr lang="zh-CN" altLang="en-US" sz="3200" b="1" dirty="0" smtClean="0">
                <a:solidFill>
                  <a:srgbClr val="FF0000"/>
                </a:solidFill>
              </a:rPr>
              <a:t>       </a:t>
            </a:r>
            <a:r>
              <a:rPr lang="en-US" altLang="zh-CN" sz="3200" b="1" dirty="0" smtClean="0">
                <a:solidFill>
                  <a:srgbClr val="FF0000"/>
                </a:solidFill>
              </a:rPr>
              <a:t>3</a:t>
            </a:r>
            <a:r>
              <a:rPr lang="zh-CN" altLang="en-US" sz="3200" b="1" dirty="0" smtClean="0">
                <a:solidFill>
                  <a:srgbClr val="FF0000"/>
                </a:solidFill>
              </a:rPr>
              <a:t>、将所有与某个状态有关的行为放到一个类中，并且可以方便地增加新的状态，只需要改变对象状态即可改变对象的行为。 </a:t>
            </a:r>
            <a:br>
              <a:rPr lang="zh-CN" altLang="en-US" sz="3200" b="1" dirty="0" smtClean="0">
                <a:solidFill>
                  <a:srgbClr val="FF0000"/>
                </a:solidFill>
              </a:rPr>
            </a:br>
            <a:r>
              <a:rPr lang="zh-CN" altLang="en-US" sz="3200" b="1" dirty="0" smtClean="0">
                <a:solidFill>
                  <a:srgbClr val="FF0000"/>
                </a:solidFill>
              </a:rPr>
              <a:t>       </a:t>
            </a:r>
            <a:r>
              <a:rPr lang="en-US" altLang="zh-CN" sz="3200" b="1" dirty="0" smtClean="0">
                <a:solidFill>
                  <a:srgbClr val="FF0000"/>
                </a:solidFill>
              </a:rPr>
              <a:t>4</a:t>
            </a:r>
            <a:r>
              <a:rPr lang="zh-CN" altLang="en-US" sz="3200" b="1" dirty="0" smtClean="0">
                <a:solidFill>
                  <a:srgbClr val="FF0000"/>
                </a:solidFill>
              </a:rPr>
              <a:t>、允许状态转换逻辑与状态对象合成一体，而不是某一个巨大的条件语句块。 </a:t>
            </a:r>
            <a:br>
              <a:rPr lang="zh-CN" altLang="en-US" sz="3200" b="1" dirty="0" smtClean="0">
                <a:solidFill>
                  <a:srgbClr val="FF0000"/>
                </a:solidFill>
              </a:rPr>
            </a:br>
            <a:r>
              <a:rPr lang="zh-CN" altLang="en-US" sz="3200" b="1" dirty="0" smtClean="0">
                <a:solidFill>
                  <a:srgbClr val="FF0000"/>
                </a:solidFill>
              </a:rPr>
              <a:t>       </a:t>
            </a:r>
            <a:r>
              <a:rPr lang="en-US" altLang="zh-CN" sz="3200" b="1" dirty="0" smtClean="0">
                <a:solidFill>
                  <a:srgbClr val="FF0000"/>
                </a:solidFill>
              </a:rPr>
              <a:t>5</a:t>
            </a:r>
            <a:r>
              <a:rPr lang="zh-CN" altLang="en-US" sz="3200" b="1" dirty="0" smtClean="0">
                <a:solidFill>
                  <a:srgbClr val="FF0000"/>
                </a:solidFill>
              </a:rPr>
              <a:t>、可以让多个环境对象共享一个状态对象，从而减少系统中对象的个数。</a:t>
            </a:r>
            <a:endParaRPr lang="en-US" altLang="zh-CN" sz="3200" b="1" dirty="0" smtClean="0">
              <a:solidFill>
                <a:srgbClr val="FF0000"/>
              </a:solidFill>
            </a:endParaRPr>
          </a:p>
          <a:p>
            <a:endParaRPr lang="en-US" altLang="zh-CN" sz="3200" dirty="0" smtClean="0"/>
          </a:p>
          <a:p>
            <a:endParaRPr lang="zh-CN" altLang="en-US" sz="3200" dirty="0" smtClean="0"/>
          </a:p>
          <a:p>
            <a:r>
              <a:rPr lang="zh-CN" altLang="en-US" sz="3200" b="1" dirty="0" smtClean="0"/>
              <a:t>     </a:t>
            </a:r>
            <a:endParaRPr lang="zh-CN" altLang="en-US" sz="32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地大信息2013 A4宽版PPT模版">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地大信息2013 A4宽版PPT模版</Template>
  <TotalTime>1053</TotalTime>
  <Words>1069</Words>
  <Application>Microsoft Office PowerPoint</Application>
  <PresentationFormat>A4 纸张(210x297 毫米)</PresentationFormat>
  <Paragraphs>127</Paragraphs>
  <Slides>31</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vt:lpstr>
      <vt:lpstr>宋体</vt:lpstr>
      <vt:lpstr>Calibri</vt:lpstr>
      <vt:lpstr>微软雅黑</vt:lpstr>
      <vt:lpstr>华文新魏</vt:lpstr>
      <vt:lpstr>Wingdings</vt:lpstr>
      <vt:lpstr>华文隶书</vt:lpstr>
      <vt:lpstr>地大信息2013 A4宽版PPT模版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vector>
  </TitlesOfParts>
  <Company>InfoEarth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武汉地大信息工程股份有限公司</dc:creator>
  <cp:lastModifiedBy>admin</cp:lastModifiedBy>
  <cp:revision>232</cp:revision>
  <dcterms:created xsi:type="dcterms:W3CDTF">2013-07-18T07:13:00Z</dcterms:created>
  <dcterms:modified xsi:type="dcterms:W3CDTF">2017-03-17T04:57:18Z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